
<file path=[Content_Types].xml><?xml version="1.0" encoding="utf-8"?>
<Types xmlns="http://schemas.openxmlformats.org/package/2006/content-types">
  <Default Extension="emf" ContentType="image/x-emf"/>
  <Default Extension="glb" ContentType="model/gltf.binary"/>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Masters/slideMaster1.xml" ContentType="application/vnd.openxmlformats-officedocument.presentationml.slideMaster+xml"/>
  <Override PartName="/ppt/slideLayouts/slideLayout4.xml" ContentType="application/vnd.openxmlformats-officedocument.presentationml.slideLayout+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1.xml" ContentType="application/vnd.openxmlformats-officedocument.theme+xml"/>
  <Override PartName="/ppt/tableStyles.xml" ContentType="application/vnd.openxmlformats-officedocument.presentationml.tableStyles+xml"/>
  <Override PartName="/ppt/viewProps.xml" ContentType="application/vnd.openxmlformats-officedocument.presentationml.viewProps+xml"/>
  <Override PartName="/ppt/presProps.xml" ContentType="application/vnd.openxmlformats-officedocument.presentationml.presProps+xml"/>
  <Override PartName="/docProps/core.xml" ContentType="application/vnd.openxmlformats-package.core-properties+xml"/>
  <Override PartName="/docProps/app.xml" ContentType="application/vnd.openxmlformats-officedocument.extended-propertie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80" r:id="rId24"/>
    <p:sldId id="278" r:id="rId25"/>
    <p:sldId id="279" r:id="rId26"/>
    <p:sldId id="297" r:id="rId27"/>
    <p:sldId id="281" r:id="rId28"/>
    <p:sldId id="282" r:id="rId29"/>
    <p:sldId id="283" r:id="rId30"/>
    <p:sldId id="284" r:id="rId31"/>
    <p:sldId id="285" r:id="rId32"/>
    <p:sldId id="286" r:id="rId33"/>
    <p:sldId id="287" r:id="rId34"/>
    <p:sldId id="288" r:id="rId35"/>
    <p:sldId id="289" r:id="rId36"/>
    <p:sldId id="290" r:id="rId37"/>
    <p:sldId id="292" r:id="rId38"/>
    <p:sldId id="293" r:id="rId39"/>
    <p:sldId id="294" r:id="rId40"/>
    <p:sldId id="291" r:id="rId41"/>
    <p:sldId id="295" r:id="rId42"/>
    <p:sldId id="298" r:id="rId43"/>
    <p:sldId id="299" r:id="rId44"/>
    <p:sldId id="300" r:id="rId45"/>
    <p:sldId id="301" r:id="rId46"/>
    <p:sldId id="302" r:id="rId47"/>
    <p:sldId id="303" r:id="rId48"/>
    <p:sldId id="304" r:id="rId49"/>
    <p:sldId id="305" r:id="rId50"/>
    <p:sldId id="306" r:id="rId51"/>
    <p:sldId id="307" r:id="rId52"/>
    <p:sldId id="308" r:id="rId53"/>
    <p:sldId id="309" r:id="rId54"/>
    <p:sldId id="310" r:id="rId55"/>
    <p:sldId id="311" r:id="rId56"/>
    <p:sldId id="312" r:id="rId57"/>
    <p:sldId id="313" r:id="rId58"/>
    <p:sldId id="314" r:id="rId59"/>
    <p:sldId id="315" r:id="rId60"/>
    <p:sldId id="316" r:id="rId61"/>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0" autoAdjust="0"/>
    <p:restoredTop sz="94660"/>
  </p:normalViewPr>
  <p:slideViewPr>
    <p:cSldViewPr snapToGrid="0">
      <p:cViewPr varScale="1">
        <p:scale>
          <a:sx n="69" d="100"/>
          <a:sy n="69" d="100"/>
        </p:scale>
        <p:origin x="835" y="58"/>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68" Type="http://schemas.openxmlformats.org/officeDocument/2006/relationships/customXml" Target="../customXml/item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customXml" Target="../customXml/item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customXml" Target="../customXml/item2.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ADC6070-220C-4176-9C49-D94D9253BBA8}"/>
              </a:ext>
            </a:extLst>
          </p:cNvPr>
          <p:cNvSpPr>
            <a:spLocks noGrp="1"/>
          </p:cNvSpPr>
          <p:nvPr>
            <p:ph type="ctrTitle"/>
          </p:nvPr>
        </p:nvSpPr>
        <p:spPr>
          <a:xfrm>
            <a:off x="1524000" y="1122363"/>
            <a:ext cx="9144000" cy="2387600"/>
          </a:xfrm>
        </p:spPr>
        <p:txBody>
          <a:bodyPr anchor="b"/>
          <a:lstStyle>
            <a:lvl1pPr algn="ctr">
              <a:defRPr sz="6000"/>
            </a:lvl1pPr>
          </a:lstStyle>
          <a:p>
            <a:r>
              <a:rPr lang="de-DE"/>
              <a:t>Mastertitelformat bearbeiten</a:t>
            </a:r>
          </a:p>
        </p:txBody>
      </p:sp>
      <p:sp>
        <p:nvSpPr>
          <p:cNvPr id="3" name="Untertitel 2">
            <a:extLst>
              <a:ext uri="{FF2B5EF4-FFF2-40B4-BE49-F238E27FC236}">
                <a16:creationId xmlns:a16="http://schemas.microsoft.com/office/drawing/2014/main" id="{A5DCED30-547E-41A4-AB44-2EC89857A44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p>
        </p:txBody>
      </p:sp>
      <p:sp>
        <p:nvSpPr>
          <p:cNvPr id="4" name="Datumsplatzhalter 3">
            <a:extLst>
              <a:ext uri="{FF2B5EF4-FFF2-40B4-BE49-F238E27FC236}">
                <a16:creationId xmlns:a16="http://schemas.microsoft.com/office/drawing/2014/main" id="{FB14611E-63BE-4401-8078-CDD75B70CB91}"/>
              </a:ext>
            </a:extLst>
          </p:cNvPr>
          <p:cNvSpPr>
            <a:spLocks noGrp="1"/>
          </p:cNvSpPr>
          <p:nvPr>
            <p:ph type="dt" sz="half" idx="10"/>
          </p:nvPr>
        </p:nvSpPr>
        <p:spPr/>
        <p:txBody>
          <a:bodyPr/>
          <a:lstStyle/>
          <a:p>
            <a:fld id="{5CE68D0C-495A-45E6-9490-4F0991699112}" type="datetimeFigureOut">
              <a:rPr lang="de-DE" smtClean="0"/>
              <a:t>06.08.2024</a:t>
            </a:fld>
            <a:endParaRPr lang="de-DE" dirty="0"/>
          </a:p>
        </p:txBody>
      </p:sp>
      <p:sp>
        <p:nvSpPr>
          <p:cNvPr id="5" name="Fußzeilenplatzhalter 4">
            <a:extLst>
              <a:ext uri="{FF2B5EF4-FFF2-40B4-BE49-F238E27FC236}">
                <a16:creationId xmlns:a16="http://schemas.microsoft.com/office/drawing/2014/main" id="{0A3A82E8-257D-4299-9D7B-5C0AB8DFA253}"/>
              </a:ext>
            </a:extLst>
          </p:cNvPr>
          <p:cNvSpPr>
            <a:spLocks noGrp="1"/>
          </p:cNvSpPr>
          <p:nvPr>
            <p:ph type="ftr" sz="quarter" idx="11"/>
          </p:nvPr>
        </p:nvSpPr>
        <p:spPr/>
        <p:txBody>
          <a:bodyPr/>
          <a:lstStyle/>
          <a:p>
            <a:endParaRPr lang="de-DE" dirty="0"/>
          </a:p>
        </p:txBody>
      </p:sp>
      <p:sp>
        <p:nvSpPr>
          <p:cNvPr id="6" name="Foliennummernplatzhalter 5">
            <a:extLst>
              <a:ext uri="{FF2B5EF4-FFF2-40B4-BE49-F238E27FC236}">
                <a16:creationId xmlns:a16="http://schemas.microsoft.com/office/drawing/2014/main" id="{56776E8B-A98C-42DA-B832-BE38728E8FB9}"/>
              </a:ext>
            </a:extLst>
          </p:cNvPr>
          <p:cNvSpPr>
            <a:spLocks noGrp="1"/>
          </p:cNvSpPr>
          <p:nvPr>
            <p:ph type="sldNum" sz="quarter" idx="12"/>
          </p:nvPr>
        </p:nvSpPr>
        <p:spPr/>
        <p:txBody>
          <a:bodyPr/>
          <a:lstStyle/>
          <a:p>
            <a:fld id="{A29EE39F-F696-4B05-813B-942166708E2E}" type="slidenum">
              <a:rPr lang="de-DE" smtClean="0"/>
              <a:t>‹Nr.›</a:t>
            </a:fld>
            <a:endParaRPr lang="de-DE" dirty="0"/>
          </a:p>
        </p:txBody>
      </p:sp>
    </p:spTree>
    <p:extLst>
      <p:ext uri="{BB962C8B-B14F-4D97-AF65-F5344CB8AC3E}">
        <p14:creationId xmlns:p14="http://schemas.microsoft.com/office/powerpoint/2010/main" val="10972868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0669113-2D5B-414E-8B80-A5441C4C586E}"/>
              </a:ext>
            </a:extLst>
          </p:cNvPr>
          <p:cNvSpPr>
            <a:spLocks noGrp="1"/>
          </p:cNvSpPr>
          <p:nvPr>
            <p:ph type="title"/>
          </p:nvPr>
        </p:nvSpPr>
        <p:spPr/>
        <p:txBody>
          <a:bodyPr/>
          <a:lstStyle/>
          <a:p>
            <a:r>
              <a:rPr lang="de-DE"/>
              <a:t>Mastertitelformat bearbeiten</a:t>
            </a:r>
          </a:p>
        </p:txBody>
      </p:sp>
      <p:sp>
        <p:nvSpPr>
          <p:cNvPr id="3" name="Vertikaler Textplatzhalter 2">
            <a:extLst>
              <a:ext uri="{FF2B5EF4-FFF2-40B4-BE49-F238E27FC236}">
                <a16:creationId xmlns:a16="http://schemas.microsoft.com/office/drawing/2014/main" id="{4BD68C9C-87E5-4813-80A6-7EF5E2FC44A4}"/>
              </a:ext>
            </a:extLst>
          </p:cNvPr>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FC7F3F4F-DEFE-4DA4-8901-63D024C93629}"/>
              </a:ext>
            </a:extLst>
          </p:cNvPr>
          <p:cNvSpPr>
            <a:spLocks noGrp="1"/>
          </p:cNvSpPr>
          <p:nvPr>
            <p:ph type="dt" sz="half" idx="10"/>
          </p:nvPr>
        </p:nvSpPr>
        <p:spPr/>
        <p:txBody>
          <a:bodyPr/>
          <a:lstStyle/>
          <a:p>
            <a:fld id="{5CE68D0C-495A-45E6-9490-4F0991699112}" type="datetimeFigureOut">
              <a:rPr lang="de-DE" smtClean="0"/>
              <a:t>06.08.2024</a:t>
            </a:fld>
            <a:endParaRPr lang="de-DE" dirty="0"/>
          </a:p>
        </p:txBody>
      </p:sp>
      <p:sp>
        <p:nvSpPr>
          <p:cNvPr id="5" name="Fußzeilenplatzhalter 4">
            <a:extLst>
              <a:ext uri="{FF2B5EF4-FFF2-40B4-BE49-F238E27FC236}">
                <a16:creationId xmlns:a16="http://schemas.microsoft.com/office/drawing/2014/main" id="{D05E9C50-6C1F-4E82-BE80-6338E35B0BCD}"/>
              </a:ext>
            </a:extLst>
          </p:cNvPr>
          <p:cNvSpPr>
            <a:spLocks noGrp="1"/>
          </p:cNvSpPr>
          <p:nvPr>
            <p:ph type="ftr" sz="quarter" idx="11"/>
          </p:nvPr>
        </p:nvSpPr>
        <p:spPr/>
        <p:txBody>
          <a:bodyPr/>
          <a:lstStyle/>
          <a:p>
            <a:endParaRPr lang="de-DE" dirty="0"/>
          </a:p>
        </p:txBody>
      </p:sp>
      <p:sp>
        <p:nvSpPr>
          <p:cNvPr id="6" name="Foliennummernplatzhalter 5">
            <a:extLst>
              <a:ext uri="{FF2B5EF4-FFF2-40B4-BE49-F238E27FC236}">
                <a16:creationId xmlns:a16="http://schemas.microsoft.com/office/drawing/2014/main" id="{BFEA10E2-3A07-4A67-A26A-4399EF6EFDA8}"/>
              </a:ext>
            </a:extLst>
          </p:cNvPr>
          <p:cNvSpPr>
            <a:spLocks noGrp="1"/>
          </p:cNvSpPr>
          <p:nvPr>
            <p:ph type="sldNum" sz="quarter" idx="12"/>
          </p:nvPr>
        </p:nvSpPr>
        <p:spPr/>
        <p:txBody>
          <a:bodyPr/>
          <a:lstStyle/>
          <a:p>
            <a:fld id="{A29EE39F-F696-4B05-813B-942166708E2E}" type="slidenum">
              <a:rPr lang="de-DE" smtClean="0"/>
              <a:t>‹Nr.›</a:t>
            </a:fld>
            <a:endParaRPr lang="de-DE" dirty="0"/>
          </a:p>
        </p:txBody>
      </p:sp>
    </p:spTree>
    <p:extLst>
      <p:ext uri="{BB962C8B-B14F-4D97-AF65-F5344CB8AC3E}">
        <p14:creationId xmlns:p14="http://schemas.microsoft.com/office/powerpoint/2010/main" val="14197660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a:extLst>
              <a:ext uri="{FF2B5EF4-FFF2-40B4-BE49-F238E27FC236}">
                <a16:creationId xmlns:a16="http://schemas.microsoft.com/office/drawing/2014/main" id="{6959EC01-96CB-430B-B259-DC6D29618AA1}"/>
              </a:ext>
            </a:extLst>
          </p:cNvPr>
          <p:cNvSpPr>
            <a:spLocks noGrp="1"/>
          </p:cNvSpPr>
          <p:nvPr>
            <p:ph type="title" orient="vert"/>
          </p:nvPr>
        </p:nvSpPr>
        <p:spPr>
          <a:xfrm>
            <a:off x="8724900" y="365125"/>
            <a:ext cx="2628900" cy="5811838"/>
          </a:xfrm>
        </p:spPr>
        <p:txBody>
          <a:bodyPr vert="eaVert"/>
          <a:lstStyle/>
          <a:p>
            <a:r>
              <a:rPr lang="de-DE"/>
              <a:t>Mastertitelformat bearbeiten</a:t>
            </a:r>
          </a:p>
        </p:txBody>
      </p:sp>
      <p:sp>
        <p:nvSpPr>
          <p:cNvPr id="3" name="Vertikaler Textplatzhalter 2">
            <a:extLst>
              <a:ext uri="{FF2B5EF4-FFF2-40B4-BE49-F238E27FC236}">
                <a16:creationId xmlns:a16="http://schemas.microsoft.com/office/drawing/2014/main" id="{2DAB8BA1-49A6-4256-8B41-D49DCDDF99B9}"/>
              </a:ext>
            </a:extLst>
          </p:cNvPr>
          <p:cNvSpPr>
            <a:spLocks noGrp="1"/>
          </p:cNvSpPr>
          <p:nvPr>
            <p:ph type="body" orient="vert" idx="1"/>
          </p:nvPr>
        </p:nvSpPr>
        <p:spPr>
          <a:xfrm>
            <a:off x="838200" y="365125"/>
            <a:ext cx="7734300"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552682D2-BFC7-4C9E-8E08-80547674436D}"/>
              </a:ext>
            </a:extLst>
          </p:cNvPr>
          <p:cNvSpPr>
            <a:spLocks noGrp="1"/>
          </p:cNvSpPr>
          <p:nvPr>
            <p:ph type="dt" sz="half" idx="10"/>
          </p:nvPr>
        </p:nvSpPr>
        <p:spPr/>
        <p:txBody>
          <a:bodyPr/>
          <a:lstStyle/>
          <a:p>
            <a:fld id="{5CE68D0C-495A-45E6-9490-4F0991699112}" type="datetimeFigureOut">
              <a:rPr lang="de-DE" smtClean="0"/>
              <a:t>06.08.2024</a:t>
            </a:fld>
            <a:endParaRPr lang="de-DE" dirty="0"/>
          </a:p>
        </p:txBody>
      </p:sp>
      <p:sp>
        <p:nvSpPr>
          <p:cNvPr id="5" name="Fußzeilenplatzhalter 4">
            <a:extLst>
              <a:ext uri="{FF2B5EF4-FFF2-40B4-BE49-F238E27FC236}">
                <a16:creationId xmlns:a16="http://schemas.microsoft.com/office/drawing/2014/main" id="{96265166-CED9-4705-9E5D-7FDCF1093BF0}"/>
              </a:ext>
            </a:extLst>
          </p:cNvPr>
          <p:cNvSpPr>
            <a:spLocks noGrp="1"/>
          </p:cNvSpPr>
          <p:nvPr>
            <p:ph type="ftr" sz="quarter" idx="11"/>
          </p:nvPr>
        </p:nvSpPr>
        <p:spPr/>
        <p:txBody>
          <a:bodyPr/>
          <a:lstStyle/>
          <a:p>
            <a:endParaRPr lang="de-DE" dirty="0"/>
          </a:p>
        </p:txBody>
      </p:sp>
      <p:sp>
        <p:nvSpPr>
          <p:cNvPr id="6" name="Foliennummernplatzhalter 5">
            <a:extLst>
              <a:ext uri="{FF2B5EF4-FFF2-40B4-BE49-F238E27FC236}">
                <a16:creationId xmlns:a16="http://schemas.microsoft.com/office/drawing/2014/main" id="{88E546ED-8E0C-4361-8B1A-0374BBBFD36E}"/>
              </a:ext>
            </a:extLst>
          </p:cNvPr>
          <p:cNvSpPr>
            <a:spLocks noGrp="1"/>
          </p:cNvSpPr>
          <p:nvPr>
            <p:ph type="sldNum" sz="quarter" idx="12"/>
          </p:nvPr>
        </p:nvSpPr>
        <p:spPr/>
        <p:txBody>
          <a:bodyPr/>
          <a:lstStyle/>
          <a:p>
            <a:fld id="{A29EE39F-F696-4B05-813B-942166708E2E}" type="slidenum">
              <a:rPr lang="de-DE" smtClean="0"/>
              <a:t>‹Nr.›</a:t>
            </a:fld>
            <a:endParaRPr lang="de-DE" dirty="0"/>
          </a:p>
        </p:txBody>
      </p:sp>
    </p:spTree>
    <p:extLst>
      <p:ext uri="{BB962C8B-B14F-4D97-AF65-F5344CB8AC3E}">
        <p14:creationId xmlns:p14="http://schemas.microsoft.com/office/powerpoint/2010/main" val="27835219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BD08CE5-E64E-41AC-8B5B-75C289BB4188}"/>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a16="http://schemas.microsoft.com/office/drawing/2014/main" id="{5FE8F9DE-90A0-4BC1-B68D-857657FE24A5}"/>
              </a:ext>
            </a:extLst>
          </p:cNvPr>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D8D00075-92AB-4335-9F79-931C7A151B01}"/>
              </a:ext>
            </a:extLst>
          </p:cNvPr>
          <p:cNvSpPr>
            <a:spLocks noGrp="1"/>
          </p:cNvSpPr>
          <p:nvPr>
            <p:ph type="dt" sz="half" idx="10"/>
          </p:nvPr>
        </p:nvSpPr>
        <p:spPr/>
        <p:txBody>
          <a:bodyPr/>
          <a:lstStyle/>
          <a:p>
            <a:fld id="{5CE68D0C-495A-45E6-9490-4F0991699112}" type="datetimeFigureOut">
              <a:rPr lang="de-DE" smtClean="0"/>
              <a:t>06.08.2024</a:t>
            </a:fld>
            <a:endParaRPr lang="de-DE" dirty="0"/>
          </a:p>
        </p:txBody>
      </p:sp>
      <p:sp>
        <p:nvSpPr>
          <p:cNvPr id="5" name="Fußzeilenplatzhalter 4">
            <a:extLst>
              <a:ext uri="{FF2B5EF4-FFF2-40B4-BE49-F238E27FC236}">
                <a16:creationId xmlns:a16="http://schemas.microsoft.com/office/drawing/2014/main" id="{483F7D6A-0A79-4E10-8A3F-A4C389C5A42A}"/>
              </a:ext>
            </a:extLst>
          </p:cNvPr>
          <p:cNvSpPr>
            <a:spLocks noGrp="1"/>
          </p:cNvSpPr>
          <p:nvPr>
            <p:ph type="ftr" sz="quarter" idx="11"/>
          </p:nvPr>
        </p:nvSpPr>
        <p:spPr/>
        <p:txBody>
          <a:bodyPr/>
          <a:lstStyle/>
          <a:p>
            <a:endParaRPr lang="de-DE" dirty="0"/>
          </a:p>
        </p:txBody>
      </p:sp>
      <p:sp>
        <p:nvSpPr>
          <p:cNvPr id="6" name="Foliennummernplatzhalter 5">
            <a:extLst>
              <a:ext uri="{FF2B5EF4-FFF2-40B4-BE49-F238E27FC236}">
                <a16:creationId xmlns:a16="http://schemas.microsoft.com/office/drawing/2014/main" id="{C2197A16-9424-4F1F-B4E3-B386B1060325}"/>
              </a:ext>
            </a:extLst>
          </p:cNvPr>
          <p:cNvSpPr>
            <a:spLocks noGrp="1"/>
          </p:cNvSpPr>
          <p:nvPr>
            <p:ph type="sldNum" sz="quarter" idx="12"/>
          </p:nvPr>
        </p:nvSpPr>
        <p:spPr/>
        <p:txBody>
          <a:bodyPr/>
          <a:lstStyle/>
          <a:p>
            <a:fld id="{A29EE39F-F696-4B05-813B-942166708E2E}" type="slidenum">
              <a:rPr lang="de-DE" smtClean="0"/>
              <a:t>‹Nr.›</a:t>
            </a:fld>
            <a:endParaRPr lang="de-DE" dirty="0"/>
          </a:p>
        </p:txBody>
      </p:sp>
    </p:spTree>
    <p:extLst>
      <p:ext uri="{BB962C8B-B14F-4D97-AF65-F5344CB8AC3E}">
        <p14:creationId xmlns:p14="http://schemas.microsoft.com/office/powerpoint/2010/main" val="15983561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A34FCB2-267D-4381-BCBB-84E6CF802034}"/>
              </a:ext>
            </a:extLst>
          </p:cNvPr>
          <p:cNvSpPr>
            <a:spLocks noGrp="1"/>
          </p:cNvSpPr>
          <p:nvPr>
            <p:ph type="title"/>
          </p:nvPr>
        </p:nvSpPr>
        <p:spPr>
          <a:xfrm>
            <a:off x="831850" y="1709738"/>
            <a:ext cx="10515600" cy="2852737"/>
          </a:xfrm>
        </p:spPr>
        <p:txBody>
          <a:bodyPr anchor="b"/>
          <a:lstStyle>
            <a:lvl1pPr>
              <a:defRPr sz="6000"/>
            </a:lvl1pPr>
          </a:lstStyle>
          <a:p>
            <a:r>
              <a:rPr lang="de-DE"/>
              <a:t>Mastertitelformat bearbeiten</a:t>
            </a:r>
          </a:p>
        </p:txBody>
      </p:sp>
      <p:sp>
        <p:nvSpPr>
          <p:cNvPr id="3" name="Textplatzhalter 2">
            <a:extLst>
              <a:ext uri="{FF2B5EF4-FFF2-40B4-BE49-F238E27FC236}">
                <a16:creationId xmlns:a16="http://schemas.microsoft.com/office/drawing/2014/main" id="{BBCFD469-FB14-4E76-814A-10CE1B2E432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4" name="Datumsplatzhalter 3">
            <a:extLst>
              <a:ext uri="{FF2B5EF4-FFF2-40B4-BE49-F238E27FC236}">
                <a16:creationId xmlns:a16="http://schemas.microsoft.com/office/drawing/2014/main" id="{1A4478A7-7C11-41E3-932D-AD60C7D1F5CB}"/>
              </a:ext>
            </a:extLst>
          </p:cNvPr>
          <p:cNvSpPr>
            <a:spLocks noGrp="1"/>
          </p:cNvSpPr>
          <p:nvPr>
            <p:ph type="dt" sz="half" idx="10"/>
          </p:nvPr>
        </p:nvSpPr>
        <p:spPr/>
        <p:txBody>
          <a:bodyPr/>
          <a:lstStyle/>
          <a:p>
            <a:fld id="{5CE68D0C-495A-45E6-9490-4F0991699112}" type="datetimeFigureOut">
              <a:rPr lang="de-DE" smtClean="0"/>
              <a:t>06.08.2024</a:t>
            </a:fld>
            <a:endParaRPr lang="de-DE" dirty="0"/>
          </a:p>
        </p:txBody>
      </p:sp>
      <p:sp>
        <p:nvSpPr>
          <p:cNvPr id="5" name="Fußzeilenplatzhalter 4">
            <a:extLst>
              <a:ext uri="{FF2B5EF4-FFF2-40B4-BE49-F238E27FC236}">
                <a16:creationId xmlns:a16="http://schemas.microsoft.com/office/drawing/2014/main" id="{6F8A9A71-D9BD-4063-BC2A-9990413EA1BB}"/>
              </a:ext>
            </a:extLst>
          </p:cNvPr>
          <p:cNvSpPr>
            <a:spLocks noGrp="1"/>
          </p:cNvSpPr>
          <p:nvPr>
            <p:ph type="ftr" sz="quarter" idx="11"/>
          </p:nvPr>
        </p:nvSpPr>
        <p:spPr/>
        <p:txBody>
          <a:bodyPr/>
          <a:lstStyle/>
          <a:p>
            <a:endParaRPr lang="de-DE" dirty="0"/>
          </a:p>
        </p:txBody>
      </p:sp>
      <p:sp>
        <p:nvSpPr>
          <p:cNvPr id="6" name="Foliennummernplatzhalter 5">
            <a:extLst>
              <a:ext uri="{FF2B5EF4-FFF2-40B4-BE49-F238E27FC236}">
                <a16:creationId xmlns:a16="http://schemas.microsoft.com/office/drawing/2014/main" id="{BF1D8DA4-C728-4E00-92C3-6CA25294343A}"/>
              </a:ext>
            </a:extLst>
          </p:cNvPr>
          <p:cNvSpPr>
            <a:spLocks noGrp="1"/>
          </p:cNvSpPr>
          <p:nvPr>
            <p:ph type="sldNum" sz="quarter" idx="12"/>
          </p:nvPr>
        </p:nvSpPr>
        <p:spPr/>
        <p:txBody>
          <a:bodyPr/>
          <a:lstStyle/>
          <a:p>
            <a:fld id="{A29EE39F-F696-4B05-813B-942166708E2E}" type="slidenum">
              <a:rPr lang="de-DE" smtClean="0"/>
              <a:t>‹Nr.›</a:t>
            </a:fld>
            <a:endParaRPr lang="de-DE" dirty="0"/>
          </a:p>
        </p:txBody>
      </p:sp>
    </p:spTree>
    <p:extLst>
      <p:ext uri="{BB962C8B-B14F-4D97-AF65-F5344CB8AC3E}">
        <p14:creationId xmlns:p14="http://schemas.microsoft.com/office/powerpoint/2010/main" val="28056913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997746F-8331-4D95-8E63-FA39E1C9BEF7}"/>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a16="http://schemas.microsoft.com/office/drawing/2014/main" id="{93F3B905-A137-46E2-8166-FD6BFC15D333}"/>
              </a:ext>
            </a:extLst>
          </p:cNvPr>
          <p:cNvSpPr>
            <a:spLocks noGrp="1"/>
          </p:cNvSpPr>
          <p:nvPr>
            <p:ph sz="half" idx="1"/>
          </p:nvPr>
        </p:nvSpPr>
        <p:spPr>
          <a:xfrm>
            <a:off x="838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a:extLst>
              <a:ext uri="{FF2B5EF4-FFF2-40B4-BE49-F238E27FC236}">
                <a16:creationId xmlns:a16="http://schemas.microsoft.com/office/drawing/2014/main" id="{5D4740D7-D234-4549-B325-CC25729BEB6D}"/>
              </a:ext>
            </a:extLst>
          </p:cNvPr>
          <p:cNvSpPr>
            <a:spLocks noGrp="1"/>
          </p:cNvSpPr>
          <p:nvPr>
            <p:ph sz="half" idx="2"/>
          </p:nvPr>
        </p:nvSpPr>
        <p:spPr>
          <a:xfrm>
            <a:off x="6172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Datumsplatzhalter 4">
            <a:extLst>
              <a:ext uri="{FF2B5EF4-FFF2-40B4-BE49-F238E27FC236}">
                <a16:creationId xmlns:a16="http://schemas.microsoft.com/office/drawing/2014/main" id="{C16E948F-0352-4BE8-90A0-10969C63DF80}"/>
              </a:ext>
            </a:extLst>
          </p:cNvPr>
          <p:cNvSpPr>
            <a:spLocks noGrp="1"/>
          </p:cNvSpPr>
          <p:nvPr>
            <p:ph type="dt" sz="half" idx="10"/>
          </p:nvPr>
        </p:nvSpPr>
        <p:spPr/>
        <p:txBody>
          <a:bodyPr/>
          <a:lstStyle/>
          <a:p>
            <a:fld id="{5CE68D0C-495A-45E6-9490-4F0991699112}" type="datetimeFigureOut">
              <a:rPr lang="de-DE" smtClean="0"/>
              <a:t>06.08.2024</a:t>
            </a:fld>
            <a:endParaRPr lang="de-DE" dirty="0"/>
          </a:p>
        </p:txBody>
      </p:sp>
      <p:sp>
        <p:nvSpPr>
          <p:cNvPr id="6" name="Fußzeilenplatzhalter 5">
            <a:extLst>
              <a:ext uri="{FF2B5EF4-FFF2-40B4-BE49-F238E27FC236}">
                <a16:creationId xmlns:a16="http://schemas.microsoft.com/office/drawing/2014/main" id="{149DCCD8-9DAA-43FB-A03F-65601713700F}"/>
              </a:ext>
            </a:extLst>
          </p:cNvPr>
          <p:cNvSpPr>
            <a:spLocks noGrp="1"/>
          </p:cNvSpPr>
          <p:nvPr>
            <p:ph type="ftr" sz="quarter" idx="11"/>
          </p:nvPr>
        </p:nvSpPr>
        <p:spPr/>
        <p:txBody>
          <a:bodyPr/>
          <a:lstStyle/>
          <a:p>
            <a:endParaRPr lang="de-DE" dirty="0"/>
          </a:p>
        </p:txBody>
      </p:sp>
      <p:sp>
        <p:nvSpPr>
          <p:cNvPr id="7" name="Foliennummernplatzhalter 6">
            <a:extLst>
              <a:ext uri="{FF2B5EF4-FFF2-40B4-BE49-F238E27FC236}">
                <a16:creationId xmlns:a16="http://schemas.microsoft.com/office/drawing/2014/main" id="{491CE9A1-DB1F-4260-8892-F833833A5DED}"/>
              </a:ext>
            </a:extLst>
          </p:cNvPr>
          <p:cNvSpPr>
            <a:spLocks noGrp="1"/>
          </p:cNvSpPr>
          <p:nvPr>
            <p:ph type="sldNum" sz="quarter" idx="12"/>
          </p:nvPr>
        </p:nvSpPr>
        <p:spPr/>
        <p:txBody>
          <a:bodyPr/>
          <a:lstStyle/>
          <a:p>
            <a:fld id="{A29EE39F-F696-4B05-813B-942166708E2E}" type="slidenum">
              <a:rPr lang="de-DE" smtClean="0"/>
              <a:t>‹Nr.›</a:t>
            </a:fld>
            <a:endParaRPr lang="de-DE" dirty="0"/>
          </a:p>
        </p:txBody>
      </p:sp>
    </p:spTree>
    <p:extLst>
      <p:ext uri="{BB962C8B-B14F-4D97-AF65-F5344CB8AC3E}">
        <p14:creationId xmlns:p14="http://schemas.microsoft.com/office/powerpoint/2010/main" val="10851878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9070909-F25E-4777-97A4-9CED2588E3E7}"/>
              </a:ext>
            </a:extLst>
          </p:cNvPr>
          <p:cNvSpPr>
            <a:spLocks noGrp="1"/>
          </p:cNvSpPr>
          <p:nvPr>
            <p:ph type="title"/>
          </p:nvPr>
        </p:nvSpPr>
        <p:spPr>
          <a:xfrm>
            <a:off x="839788" y="365125"/>
            <a:ext cx="10515600" cy="1325563"/>
          </a:xfrm>
        </p:spPr>
        <p:txBody>
          <a:bodyPr/>
          <a:lstStyle/>
          <a:p>
            <a:r>
              <a:rPr lang="de-DE"/>
              <a:t>Mastertitelformat bearbeiten</a:t>
            </a:r>
          </a:p>
        </p:txBody>
      </p:sp>
      <p:sp>
        <p:nvSpPr>
          <p:cNvPr id="3" name="Textplatzhalter 2">
            <a:extLst>
              <a:ext uri="{FF2B5EF4-FFF2-40B4-BE49-F238E27FC236}">
                <a16:creationId xmlns:a16="http://schemas.microsoft.com/office/drawing/2014/main" id="{B338F7F4-ED52-43C8-95E6-862905E8FAE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Inhaltsplatzhalter 3">
            <a:extLst>
              <a:ext uri="{FF2B5EF4-FFF2-40B4-BE49-F238E27FC236}">
                <a16:creationId xmlns:a16="http://schemas.microsoft.com/office/drawing/2014/main" id="{5483434F-CF75-41F6-8C8E-B1EE33EEBE77}"/>
              </a:ext>
            </a:extLst>
          </p:cNvPr>
          <p:cNvSpPr>
            <a:spLocks noGrp="1"/>
          </p:cNvSpPr>
          <p:nvPr>
            <p:ph sz="half" idx="2"/>
          </p:nvPr>
        </p:nvSpPr>
        <p:spPr>
          <a:xfrm>
            <a:off x="839788" y="2505075"/>
            <a:ext cx="5157787"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Textplatzhalter 4">
            <a:extLst>
              <a:ext uri="{FF2B5EF4-FFF2-40B4-BE49-F238E27FC236}">
                <a16:creationId xmlns:a16="http://schemas.microsoft.com/office/drawing/2014/main" id="{29100061-71BE-4C93-872A-FAF87BE0FDC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Inhaltsplatzhalter 5">
            <a:extLst>
              <a:ext uri="{FF2B5EF4-FFF2-40B4-BE49-F238E27FC236}">
                <a16:creationId xmlns:a16="http://schemas.microsoft.com/office/drawing/2014/main" id="{2E2C8AF3-DFD9-4D0F-B480-147574F0DA37}"/>
              </a:ext>
            </a:extLst>
          </p:cNvPr>
          <p:cNvSpPr>
            <a:spLocks noGrp="1"/>
          </p:cNvSpPr>
          <p:nvPr>
            <p:ph sz="quarter" idx="4"/>
          </p:nvPr>
        </p:nvSpPr>
        <p:spPr>
          <a:xfrm>
            <a:off x="6172200" y="2505075"/>
            <a:ext cx="5183188"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7" name="Datumsplatzhalter 6">
            <a:extLst>
              <a:ext uri="{FF2B5EF4-FFF2-40B4-BE49-F238E27FC236}">
                <a16:creationId xmlns:a16="http://schemas.microsoft.com/office/drawing/2014/main" id="{58D173DB-3DCF-4C3D-8FE0-D9569088B7D8}"/>
              </a:ext>
            </a:extLst>
          </p:cNvPr>
          <p:cNvSpPr>
            <a:spLocks noGrp="1"/>
          </p:cNvSpPr>
          <p:nvPr>
            <p:ph type="dt" sz="half" idx="10"/>
          </p:nvPr>
        </p:nvSpPr>
        <p:spPr/>
        <p:txBody>
          <a:bodyPr/>
          <a:lstStyle/>
          <a:p>
            <a:fld id="{5CE68D0C-495A-45E6-9490-4F0991699112}" type="datetimeFigureOut">
              <a:rPr lang="de-DE" smtClean="0"/>
              <a:t>06.08.2024</a:t>
            </a:fld>
            <a:endParaRPr lang="de-DE" dirty="0"/>
          </a:p>
        </p:txBody>
      </p:sp>
      <p:sp>
        <p:nvSpPr>
          <p:cNvPr id="8" name="Fußzeilenplatzhalter 7">
            <a:extLst>
              <a:ext uri="{FF2B5EF4-FFF2-40B4-BE49-F238E27FC236}">
                <a16:creationId xmlns:a16="http://schemas.microsoft.com/office/drawing/2014/main" id="{177A7E3D-F3A8-4DE4-A4A2-3AFF12F3F65A}"/>
              </a:ext>
            </a:extLst>
          </p:cNvPr>
          <p:cNvSpPr>
            <a:spLocks noGrp="1"/>
          </p:cNvSpPr>
          <p:nvPr>
            <p:ph type="ftr" sz="quarter" idx="11"/>
          </p:nvPr>
        </p:nvSpPr>
        <p:spPr/>
        <p:txBody>
          <a:bodyPr/>
          <a:lstStyle/>
          <a:p>
            <a:endParaRPr lang="de-DE" dirty="0"/>
          </a:p>
        </p:txBody>
      </p:sp>
      <p:sp>
        <p:nvSpPr>
          <p:cNvPr id="9" name="Foliennummernplatzhalter 8">
            <a:extLst>
              <a:ext uri="{FF2B5EF4-FFF2-40B4-BE49-F238E27FC236}">
                <a16:creationId xmlns:a16="http://schemas.microsoft.com/office/drawing/2014/main" id="{E7431151-9A0E-475E-A4E4-168E0AAF4C15}"/>
              </a:ext>
            </a:extLst>
          </p:cNvPr>
          <p:cNvSpPr>
            <a:spLocks noGrp="1"/>
          </p:cNvSpPr>
          <p:nvPr>
            <p:ph type="sldNum" sz="quarter" idx="12"/>
          </p:nvPr>
        </p:nvSpPr>
        <p:spPr/>
        <p:txBody>
          <a:bodyPr/>
          <a:lstStyle/>
          <a:p>
            <a:fld id="{A29EE39F-F696-4B05-813B-942166708E2E}" type="slidenum">
              <a:rPr lang="de-DE" smtClean="0"/>
              <a:t>‹Nr.›</a:t>
            </a:fld>
            <a:endParaRPr lang="de-DE" dirty="0"/>
          </a:p>
        </p:txBody>
      </p:sp>
    </p:spTree>
    <p:extLst>
      <p:ext uri="{BB962C8B-B14F-4D97-AF65-F5344CB8AC3E}">
        <p14:creationId xmlns:p14="http://schemas.microsoft.com/office/powerpoint/2010/main" val="12563368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7222F87-EA7F-4C82-B604-09F9C724CD20}"/>
              </a:ext>
            </a:extLst>
          </p:cNvPr>
          <p:cNvSpPr>
            <a:spLocks noGrp="1"/>
          </p:cNvSpPr>
          <p:nvPr>
            <p:ph type="title"/>
          </p:nvPr>
        </p:nvSpPr>
        <p:spPr/>
        <p:txBody>
          <a:bodyPr/>
          <a:lstStyle/>
          <a:p>
            <a:r>
              <a:rPr lang="de-DE"/>
              <a:t>Mastertitelformat bearbeiten</a:t>
            </a:r>
          </a:p>
        </p:txBody>
      </p:sp>
      <p:sp>
        <p:nvSpPr>
          <p:cNvPr id="3" name="Datumsplatzhalter 2">
            <a:extLst>
              <a:ext uri="{FF2B5EF4-FFF2-40B4-BE49-F238E27FC236}">
                <a16:creationId xmlns:a16="http://schemas.microsoft.com/office/drawing/2014/main" id="{017BF9A4-39E2-4A23-9A65-BAEB563A14C2}"/>
              </a:ext>
            </a:extLst>
          </p:cNvPr>
          <p:cNvSpPr>
            <a:spLocks noGrp="1"/>
          </p:cNvSpPr>
          <p:nvPr>
            <p:ph type="dt" sz="half" idx="10"/>
          </p:nvPr>
        </p:nvSpPr>
        <p:spPr/>
        <p:txBody>
          <a:bodyPr/>
          <a:lstStyle/>
          <a:p>
            <a:fld id="{5CE68D0C-495A-45E6-9490-4F0991699112}" type="datetimeFigureOut">
              <a:rPr lang="de-DE" smtClean="0"/>
              <a:t>06.08.2024</a:t>
            </a:fld>
            <a:endParaRPr lang="de-DE" dirty="0"/>
          </a:p>
        </p:txBody>
      </p:sp>
      <p:sp>
        <p:nvSpPr>
          <p:cNvPr id="4" name="Fußzeilenplatzhalter 3">
            <a:extLst>
              <a:ext uri="{FF2B5EF4-FFF2-40B4-BE49-F238E27FC236}">
                <a16:creationId xmlns:a16="http://schemas.microsoft.com/office/drawing/2014/main" id="{0B40019A-6DBE-41C9-84E2-9B75964970E2}"/>
              </a:ext>
            </a:extLst>
          </p:cNvPr>
          <p:cNvSpPr>
            <a:spLocks noGrp="1"/>
          </p:cNvSpPr>
          <p:nvPr>
            <p:ph type="ftr" sz="quarter" idx="11"/>
          </p:nvPr>
        </p:nvSpPr>
        <p:spPr/>
        <p:txBody>
          <a:bodyPr/>
          <a:lstStyle/>
          <a:p>
            <a:endParaRPr lang="de-DE" dirty="0"/>
          </a:p>
        </p:txBody>
      </p:sp>
      <p:sp>
        <p:nvSpPr>
          <p:cNvPr id="5" name="Foliennummernplatzhalter 4">
            <a:extLst>
              <a:ext uri="{FF2B5EF4-FFF2-40B4-BE49-F238E27FC236}">
                <a16:creationId xmlns:a16="http://schemas.microsoft.com/office/drawing/2014/main" id="{7C73A47C-8808-4609-B999-3952A5F7170F}"/>
              </a:ext>
            </a:extLst>
          </p:cNvPr>
          <p:cNvSpPr>
            <a:spLocks noGrp="1"/>
          </p:cNvSpPr>
          <p:nvPr>
            <p:ph type="sldNum" sz="quarter" idx="12"/>
          </p:nvPr>
        </p:nvSpPr>
        <p:spPr/>
        <p:txBody>
          <a:bodyPr/>
          <a:lstStyle/>
          <a:p>
            <a:fld id="{A29EE39F-F696-4B05-813B-942166708E2E}" type="slidenum">
              <a:rPr lang="de-DE" smtClean="0"/>
              <a:t>‹Nr.›</a:t>
            </a:fld>
            <a:endParaRPr lang="de-DE" dirty="0"/>
          </a:p>
        </p:txBody>
      </p:sp>
    </p:spTree>
    <p:extLst>
      <p:ext uri="{BB962C8B-B14F-4D97-AF65-F5344CB8AC3E}">
        <p14:creationId xmlns:p14="http://schemas.microsoft.com/office/powerpoint/2010/main" val="25430656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0E0D725F-393C-48F2-A722-E6ACDED375B0}"/>
              </a:ext>
            </a:extLst>
          </p:cNvPr>
          <p:cNvSpPr>
            <a:spLocks noGrp="1"/>
          </p:cNvSpPr>
          <p:nvPr>
            <p:ph type="dt" sz="half" idx="10"/>
          </p:nvPr>
        </p:nvSpPr>
        <p:spPr/>
        <p:txBody>
          <a:bodyPr/>
          <a:lstStyle/>
          <a:p>
            <a:fld id="{5CE68D0C-495A-45E6-9490-4F0991699112}" type="datetimeFigureOut">
              <a:rPr lang="de-DE" smtClean="0"/>
              <a:t>06.08.2024</a:t>
            </a:fld>
            <a:endParaRPr lang="de-DE" dirty="0"/>
          </a:p>
        </p:txBody>
      </p:sp>
      <p:sp>
        <p:nvSpPr>
          <p:cNvPr id="3" name="Fußzeilenplatzhalter 2">
            <a:extLst>
              <a:ext uri="{FF2B5EF4-FFF2-40B4-BE49-F238E27FC236}">
                <a16:creationId xmlns:a16="http://schemas.microsoft.com/office/drawing/2014/main" id="{79E127DA-08AA-4FE5-BB19-E85B2E58D0B4}"/>
              </a:ext>
            </a:extLst>
          </p:cNvPr>
          <p:cNvSpPr>
            <a:spLocks noGrp="1"/>
          </p:cNvSpPr>
          <p:nvPr>
            <p:ph type="ftr" sz="quarter" idx="11"/>
          </p:nvPr>
        </p:nvSpPr>
        <p:spPr/>
        <p:txBody>
          <a:bodyPr/>
          <a:lstStyle/>
          <a:p>
            <a:endParaRPr lang="de-DE" dirty="0"/>
          </a:p>
        </p:txBody>
      </p:sp>
      <p:sp>
        <p:nvSpPr>
          <p:cNvPr id="4" name="Foliennummernplatzhalter 3">
            <a:extLst>
              <a:ext uri="{FF2B5EF4-FFF2-40B4-BE49-F238E27FC236}">
                <a16:creationId xmlns:a16="http://schemas.microsoft.com/office/drawing/2014/main" id="{B4A448EF-E0E1-42E8-B927-02E4EB8AE8C5}"/>
              </a:ext>
            </a:extLst>
          </p:cNvPr>
          <p:cNvSpPr>
            <a:spLocks noGrp="1"/>
          </p:cNvSpPr>
          <p:nvPr>
            <p:ph type="sldNum" sz="quarter" idx="12"/>
          </p:nvPr>
        </p:nvSpPr>
        <p:spPr/>
        <p:txBody>
          <a:bodyPr/>
          <a:lstStyle/>
          <a:p>
            <a:fld id="{A29EE39F-F696-4B05-813B-942166708E2E}" type="slidenum">
              <a:rPr lang="de-DE" smtClean="0"/>
              <a:t>‹Nr.›</a:t>
            </a:fld>
            <a:endParaRPr lang="de-DE" dirty="0"/>
          </a:p>
        </p:txBody>
      </p:sp>
    </p:spTree>
    <p:extLst>
      <p:ext uri="{BB962C8B-B14F-4D97-AF65-F5344CB8AC3E}">
        <p14:creationId xmlns:p14="http://schemas.microsoft.com/office/powerpoint/2010/main" val="33244270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E6F5D79-BA80-4BAF-A432-25D6B45F99F9}"/>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p>
        </p:txBody>
      </p:sp>
      <p:sp>
        <p:nvSpPr>
          <p:cNvPr id="3" name="Inhaltsplatzhalter 2">
            <a:extLst>
              <a:ext uri="{FF2B5EF4-FFF2-40B4-BE49-F238E27FC236}">
                <a16:creationId xmlns:a16="http://schemas.microsoft.com/office/drawing/2014/main" id="{BB618453-262B-4815-9CD6-79F2BC3C7F5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Textplatzhalter 3">
            <a:extLst>
              <a:ext uri="{FF2B5EF4-FFF2-40B4-BE49-F238E27FC236}">
                <a16:creationId xmlns:a16="http://schemas.microsoft.com/office/drawing/2014/main" id="{6A639B6D-2D45-4617-9423-FAEA1926CD5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EDC5E177-17E1-4AE4-9346-FC575578BEC8}"/>
              </a:ext>
            </a:extLst>
          </p:cNvPr>
          <p:cNvSpPr>
            <a:spLocks noGrp="1"/>
          </p:cNvSpPr>
          <p:nvPr>
            <p:ph type="dt" sz="half" idx="10"/>
          </p:nvPr>
        </p:nvSpPr>
        <p:spPr/>
        <p:txBody>
          <a:bodyPr/>
          <a:lstStyle/>
          <a:p>
            <a:fld id="{5CE68D0C-495A-45E6-9490-4F0991699112}" type="datetimeFigureOut">
              <a:rPr lang="de-DE" smtClean="0"/>
              <a:t>06.08.2024</a:t>
            </a:fld>
            <a:endParaRPr lang="de-DE" dirty="0"/>
          </a:p>
        </p:txBody>
      </p:sp>
      <p:sp>
        <p:nvSpPr>
          <p:cNvPr id="6" name="Fußzeilenplatzhalter 5">
            <a:extLst>
              <a:ext uri="{FF2B5EF4-FFF2-40B4-BE49-F238E27FC236}">
                <a16:creationId xmlns:a16="http://schemas.microsoft.com/office/drawing/2014/main" id="{B367475F-48CA-4411-9E37-ED80020D4B82}"/>
              </a:ext>
            </a:extLst>
          </p:cNvPr>
          <p:cNvSpPr>
            <a:spLocks noGrp="1"/>
          </p:cNvSpPr>
          <p:nvPr>
            <p:ph type="ftr" sz="quarter" idx="11"/>
          </p:nvPr>
        </p:nvSpPr>
        <p:spPr/>
        <p:txBody>
          <a:bodyPr/>
          <a:lstStyle/>
          <a:p>
            <a:endParaRPr lang="de-DE" dirty="0"/>
          </a:p>
        </p:txBody>
      </p:sp>
      <p:sp>
        <p:nvSpPr>
          <p:cNvPr id="7" name="Foliennummernplatzhalter 6">
            <a:extLst>
              <a:ext uri="{FF2B5EF4-FFF2-40B4-BE49-F238E27FC236}">
                <a16:creationId xmlns:a16="http://schemas.microsoft.com/office/drawing/2014/main" id="{394A539D-3EE4-4034-B6AB-4120F4188902}"/>
              </a:ext>
            </a:extLst>
          </p:cNvPr>
          <p:cNvSpPr>
            <a:spLocks noGrp="1"/>
          </p:cNvSpPr>
          <p:nvPr>
            <p:ph type="sldNum" sz="quarter" idx="12"/>
          </p:nvPr>
        </p:nvSpPr>
        <p:spPr/>
        <p:txBody>
          <a:bodyPr/>
          <a:lstStyle/>
          <a:p>
            <a:fld id="{A29EE39F-F696-4B05-813B-942166708E2E}" type="slidenum">
              <a:rPr lang="de-DE" smtClean="0"/>
              <a:t>‹Nr.›</a:t>
            </a:fld>
            <a:endParaRPr lang="de-DE" dirty="0"/>
          </a:p>
        </p:txBody>
      </p:sp>
    </p:spTree>
    <p:extLst>
      <p:ext uri="{BB962C8B-B14F-4D97-AF65-F5344CB8AC3E}">
        <p14:creationId xmlns:p14="http://schemas.microsoft.com/office/powerpoint/2010/main" val="20124013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F094183-B6EC-45DB-8984-02B85FF60531}"/>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p>
        </p:txBody>
      </p:sp>
      <p:sp>
        <p:nvSpPr>
          <p:cNvPr id="3" name="Bildplatzhalter 2">
            <a:extLst>
              <a:ext uri="{FF2B5EF4-FFF2-40B4-BE49-F238E27FC236}">
                <a16:creationId xmlns:a16="http://schemas.microsoft.com/office/drawing/2014/main" id="{74E46A94-76F8-457D-87CF-B31322A7C72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dirty="0"/>
          </a:p>
        </p:txBody>
      </p:sp>
      <p:sp>
        <p:nvSpPr>
          <p:cNvPr id="4" name="Textplatzhalter 3">
            <a:extLst>
              <a:ext uri="{FF2B5EF4-FFF2-40B4-BE49-F238E27FC236}">
                <a16:creationId xmlns:a16="http://schemas.microsoft.com/office/drawing/2014/main" id="{FB21F061-DB81-490A-AE1D-CEAF5F45728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0254579B-54DA-4D57-A53D-292F63477BF7}"/>
              </a:ext>
            </a:extLst>
          </p:cNvPr>
          <p:cNvSpPr>
            <a:spLocks noGrp="1"/>
          </p:cNvSpPr>
          <p:nvPr>
            <p:ph type="dt" sz="half" idx="10"/>
          </p:nvPr>
        </p:nvSpPr>
        <p:spPr/>
        <p:txBody>
          <a:bodyPr/>
          <a:lstStyle/>
          <a:p>
            <a:fld id="{5CE68D0C-495A-45E6-9490-4F0991699112}" type="datetimeFigureOut">
              <a:rPr lang="de-DE" smtClean="0"/>
              <a:t>06.08.2024</a:t>
            </a:fld>
            <a:endParaRPr lang="de-DE" dirty="0"/>
          </a:p>
        </p:txBody>
      </p:sp>
      <p:sp>
        <p:nvSpPr>
          <p:cNvPr id="6" name="Fußzeilenplatzhalter 5">
            <a:extLst>
              <a:ext uri="{FF2B5EF4-FFF2-40B4-BE49-F238E27FC236}">
                <a16:creationId xmlns:a16="http://schemas.microsoft.com/office/drawing/2014/main" id="{2F28D290-C93C-4945-8608-92999035C74A}"/>
              </a:ext>
            </a:extLst>
          </p:cNvPr>
          <p:cNvSpPr>
            <a:spLocks noGrp="1"/>
          </p:cNvSpPr>
          <p:nvPr>
            <p:ph type="ftr" sz="quarter" idx="11"/>
          </p:nvPr>
        </p:nvSpPr>
        <p:spPr/>
        <p:txBody>
          <a:bodyPr/>
          <a:lstStyle/>
          <a:p>
            <a:endParaRPr lang="de-DE" dirty="0"/>
          </a:p>
        </p:txBody>
      </p:sp>
      <p:sp>
        <p:nvSpPr>
          <p:cNvPr id="7" name="Foliennummernplatzhalter 6">
            <a:extLst>
              <a:ext uri="{FF2B5EF4-FFF2-40B4-BE49-F238E27FC236}">
                <a16:creationId xmlns:a16="http://schemas.microsoft.com/office/drawing/2014/main" id="{34CEE835-DDDC-4785-871B-CACE9374EC43}"/>
              </a:ext>
            </a:extLst>
          </p:cNvPr>
          <p:cNvSpPr>
            <a:spLocks noGrp="1"/>
          </p:cNvSpPr>
          <p:nvPr>
            <p:ph type="sldNum" sz="quarter" idx="12"/>
          </p:nvPr>
        </p:nvSpPr>
        <p:spPr/>
        <p:txBody>
          <a:bodyPr/>
          <a:lstStyle/>
          <a:p>
            <a:fld id="{A29EE39F-F696-4B05-813B-942166708E2E}" type="slidenum">
              <a:rPr lang="de-DE" smtClean="0"/>
              <a:t>‹Nr.›</a:t>
            </a:fld>
            <a:endParaRPr lang="de-DE" dirty="0"/>
          </a:p>
        </p:txBody>
      </p:sp>
    </p:spTree>
    <p:extLst>
      <p:ext uri="{BB962C8B-B14F-4D97-AF65-F5344CB8AC3E}">
        <p14:creationId xmlns:p14="http://schemas.microsoft.com/office/powerpoint/2010/main" val="25320690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B9522CEC-5BC1-4938-A0CB-FAEA5228658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Mastertitelformat bearbeiten</a:t>
            </a:r>
          </a:p>
        </p:txBody>
      </p:sp>
      <p:sp>
        <p:nvSpPr>
          <p:cNvPr id="3" name="Textplatzhalter 2">
            <a:extLst>
              <a:ext uri="{FF2B5EF4-FFF2-40B4-BE49-F238E27FC236}">
                <a16:creationId xmlns:a16="http://schemas.microsoft.com/office/drawing/2014/main" id="{DCF0D6D0-0609-421C-83E9-5FF8684192D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B7DD98B5-4B67-451C-9AE8-9DC4B9CE7FE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CE68D0C-495A-45E6-9490-4F0991699112}" type="datetimeFigureOut">
              <a:rPr lang="de-DE" smtClean="0"/>
              <a:t>06.08.2024</a:t>
            </a:fld>
            <a:endParaRPr lang="de-DE" dirty="0"/>
          </a:p>
        </p:txBody>
      </p:sp>
      <p:sp>
        <p:nvSpPr>
          <p:cNvPr id="5" name="Fußzeilenplatzhalter 4">
            <a:extLst>
              <a:ext uri="{FF2B5EF4-FFF2-40B4-BE49-F238E27FC236}">
                <a16:creationId xmlns:a16="http://schemas.microsoft.com/office/drawing/2014/main" id="{BE75EE81-A827-4963-B13C-8F35F78B29E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DE" dirty="0"/>
          </a:p>
        </p:txBody>
      </p:sp>
      <p:sp>
        <p:nvSpPr>
          <p:cNvPr id="6" name="Foliennummernplatzhalter 5">
            <a:extLst>
              <a:ext uri="{FF2B5EF4-FFF2-40B4-BE49-F238E27FC236}">
                <a16:creationId xmlns:a16="http://schemas.microsoft.com/office/drawing/2014/main" id="{1936D1E1-9EE7-4901-ABEA-BFB38E67C9E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29EE39F-F696-4B05-813B-942166708E2E}" type="slidenum">
              <a:rPr lang="de-DE" smtClean="0"/>
              <a:t>‹Nr.›</a:t>
            </a:fld>
            <a:endParaRPr lang="de-DE" dirty="0"/>
          </a:p>
        </p:txBody>
      </p:sp>
    </p:spTree>
    <p:extLst>
      <p:ext uri="{BB962C8B-B14F-4D97-AF65-F5344CB8AC3E}">
        <p14:creationId xmlns:p14="http://schemas.microsoft.com/office/powerpoint/2010/main" val="196279021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microsoft.com/office/2017/06/relationships/model3d" Target="../media/model3d1.glb"/><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package" Target="../embeddings/Microsoft_Excel_Worksheet3.xlsx"/><Relationship Id="rId3" Type="http://schemas.openxmlformats.org/officeDocument/2006/relationships/image" Target="../media/image3.emf"/><Relationship Id="rId7" Type="http://schemas.openxmlformats.org/officeDocument/2006/relationships/image" Target="../media/image5.emf"/><Relationship Id="rId2" Type="http://schemas.openxmlformats.org/officeDocument/2006/relationships/package" Target="../embeddings/Microsoft_Excel_Worksheet.xlsx"/><Relationship Id="rId1" Type="http://schemas.openxmlformats.org/officeDocument/2006/relationships/slideLayout" Target="../slideLayouts/slideLayout2.xml"/><Relationship Id="rId6" Type="http://schemas.openxmlformats.org/officeDocument/2006/relationships/package" Target="../embeddings/Microsoft_Excel_Worksheet2.xlsx"/><Relationship Id="rId11" Type="http://schemas.openxmlformats.org/officeDocument/2006/relationships/image" Target="../media/image7.emf"/><Relationship Id="rId5" Type="http://schemas.openxmlformats.org/officeDocument/2006/relationships/image" Target="../media/image4.emf"/><Relationship Id="rId10" Type="http://schemas.openxmlformats.org/officeDocument/2006/relationships/package" Target="../embeddings/Microsoft_Excel_Worksheet4.xlsx"/><Relationship Id="rId4" Type="http://schemas.openxmlformats.org/officeDocument/2006/relationships/package" Target="../embeddings/Microsoft_Excel_Worksheet1.xlsx"/><Relationship Id="rId9" Type="http://schemas.openxmlformats.org/officeDocument/2006/relationships/image" Target="../media/image6.em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hyperlink" Target="https://de.wikipedia.org/wiki/Software_Requirements_Specification"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de.wikipedia.org/wiki/Inkrementelles_Vorgehensmodell" TargetMode="External"/><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hyperlink" Target="https://de.wikipedia.org/wiki/Unified_Modeling_Language"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de.wikipedia.org/wiki/Unified_Modeling_Language"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3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Layout" Target="../slideLayouts/slideLayout2.xml"/><Relationship Id="rId4" Type="http://schemas.openxmlformats.org/officeDocument/2006/relationships/image" Target="../media/image18.jpeg"/></Relationships>
</file>

<file path=ppt/slides/_rels/slide48.xml.rels><?xml version="1.0" encoding="UTF-8" standalone="yes"?>
<Relationships xmlns="http://schemas.openxmlformats.org/package/2006/relationships"><Relationship Id="rId3" Type="http://schemas.openxmlformats.org/officeDocument/2006/relationships/image" Target="../media/image20.svg"/><Relationship Id="rId7" Type="http://schemas.openxmlformats.org/officeDocument/2006/relationships/image" Target="../media/image24.sv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svg"/><Relationship Id="rId4" Type="http://schemas.openxmlformats.org/officeDocument/2006/relationships/image" Target="../media/image21.png"/></Relationships>
</file>

<file path=ppt/slides/_rels/slide49.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16.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hyperlink" Target="https://de.wikipedia.org/wiki/Abstrakte_Klasse" TargetMode="Externa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3BB942A-55B8-4877-BCF9-10BC7E4F4988}"/>
              </a:ext>
            </a:extLst>
          </p:cNvPr>
          <p:cNvSpPr>
            <a:spLocks noGrp="1"/>
          </p:cNvSpPr>
          <p:nvPr>
            <p:ph type="ctrTitle"/>
          </p:nvPr>
        </p:nvSpPr>
        <p:spPr/>
        <p:txBody>
          <a:bodyPr/>
          <a:lstStyle/>
          <a:p>
            <a:r>
              <a:rPr lang="de-DE" dirty="0"/>
              <a:t>Anforderungsanalyse</a:t>
            </a:r>
          </a:p>
        </p:txBody>
      </p:sp>
      <p:sp>
        <p:nvSpPr>
          <p:cNvPr id="3" name="Untertitel 2">
            <a:extLst>
              <a:ext uri="{FF2B5EF4-FFF2-40B4-BE49-F238E27FC236}">
                <a16:creationId xmlns:a16="http://schemas.microsoft.com/office/drawing/2014/main" id="{F294C38A-94EF-41EF-B128-B5A63F947F27}"/>
              </a:ext>
            </a:extLst>
          </p:cNvPr>
          <p:cNvSpPr>
            <a:spLocks noGrp="1"/>
          </p:cNvSpPr>
          <p:nvPr>
            <p:ph type="subTitle" idx="1"/>
          </p:nvPr>
        </p:nvSpPr>
        <p:spPr/>
        <p:txBody>
          <a:bodyPr/>
          <a:lstStyle/>
          <a:p>
            <a:endParaRPr lang="de-DE" dirty="0"/>
          </a:p>
        </p:txBody>
      </p:sp>
    </p:spTree>
    <p:extLst>
      <p:ext uri="{BB962C8B-B14F-4D97-AF65-F5344CB8AC3E}">
        <p14:creationId xmlns:p14="http://schemas.microsoft.com/office/powerpoint/2010/main" val="27044571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01BEC5F-B1AA-42EA-B5EC-58DC0432B56B}"/>
              </a:ext>
            </a:extLst>
          </p:cNvPr>
          <p:cNvSpPr>
            <a:spLocks noGrp="1"/>
          </p:cNvSpPr>
          <p:nvPr>
            <p:ph type="title"/>
          </p:nvPr>
        </p:nvSpPr>
        <p:spPr>
          <a:xfrm>
            <a:off x="838200" y="365125"/>
            <a:ext cx="10515600" cy="732155"/>
          </a:xfrm>
        </p:spPr>
        <p:txBody>
          <a:bodyPr/>
          <a:lstStyle/>
          <a:p>
            <a:r>
              <a:rPr lang="de-DE" b="1" dirty="0"/>
              <a:t>Was sind Anforderungen?</a:t>
            </a:r>
          </a:p>
        </p:txBody>
      </p:sp>
      <p:sp>
        <p:nvSpPr>
          <p:cNvPr id="3" name="Inhaltsplatzhalter 2">
            <a:extLst>
              <a:ext uri="{FF2B5EF4-FFF2-40B4-BE49-F238E27FC236}">
                <a16:creationId xmlns:a16="http://schemas.microsoft.com/office/drawing/2014/main" id="{C5298C59-EB27-48E1-BA33-0EC8E32454A0}"/>
              </a:ext>
            </a:extLst>
          </p:cNvPr>
          <p:cNvSpPr>
            <a:spLocks noGrp="1"/>
          </p:cNvSpPr>
          <p:nvPr>
            <p:ph idx="1"/>
          </p:nvPr>
        </p:nvSpPr>
        <p:spPr>
          <a:xfrm>
            <a:off x="838200" y="1097281"/>
            <a:ext cx="10515600" cy="452845"/>
          </a:xfrm>
        </p:spPr>
        <p:txBody>
          <a:bodyPr>
            <a:normAutofit lnSpcReduction="10000"/>
          </a:bodyPr>
          <a:lstStyle/>
          <a:p>
            <a:pPr marL="0" indent="0">
              <a:buNone/>
            </a:pPr>
            <a:r>
              <a:rPr lang="de-DE" dirty="0"/>
              <a:t>Anforderungen im Projekt</a:t>
            </a:r>
          </a:p>
        </p:txBody>
      </p:sp>
      <p:sp>
        <p:nvSpPr>
          <p:cNvPr id="4" name="Textfeld 3">
            <a:extLst>
              <a:ext uri="{FF2B5EF4-FFF2-40B4-BE49-F238E27FC236}">
                <a16:creationId xmlns:a16="http://schemas.microsoft.com/office/drawing/2014/main" id="{CCE82DE0-1A12-40CF-8C1E-EBA398D20902}"/>
              </a:ext>
            </a:extLst>
          </p:cNvPr>
          <p:cNvSpPr txBox="1"/>
          <p:nvPr/>
        </p:nvSpPr>
        <p:spPr>
          <a:xfrm>
            <a:off x="838200" y="1773586"/>
            <a:ext cx="10779034" cy="3046988"/>
          </a:xfrm>
          <a:prstGeom prst="rect">
            <a:avLst/>
          </a:prstGeom>
          <a:noFill/>
        </p:spPr>
        <p:txBody>
          <a:bodyPr wrap="square" rtlCol="0">
            <a:spAutoFit/>
          </a:bodyPr>
          <a:lstStyle/>
          <a:p>
            <a:pPr marL="457200" indent="-457200">
              <a:buFont typeface="Symbol" panose="05050102010706020507" pitchFamily="18" charset="2"/>
              <a:buChar char="-"/>
            </a:pPr>
            <a:r>
              <a:rPr lang="de-DE" sz="3200" dirty="0"/>
              <a:t>Dokumentieren woher Anforderungen kam</a:t>
            </a:r>
          </a:p>
          <a:p>
            <a:pPr marL="457200" indent="-457200">
              <a:buFont typeface="Symbol" panose="05050102010706020507" pitchFamily="18" charset="2"/>
              <a:buChar char="-"/>
            </a:pPr>
            <a:r>
              <a:rPr lang="de-DE" sz="3200" dirty="0"/>
              <a:t>Wer hat sie aufgestellt, für wen ist sie wichtig</a:t>
            </a:r>
          </a:p>
          <a:p>
            <a:pPr marL="457200" indent="-457200">
              <a:buFont typeface="Symbol" panose="05050102010706020507" pitchFamily="18" charset="2"/>
              <a:buChar char="-"/>
            </a:pPr>
            <a:r>
              <a:rPr lang="de-DE" sz="3200" dirty="0"/>
              <a:t>Vermeidet ‘Phantome‘</a:t>
            </a:r>
          </a:p>
          <a:p>
            <a:pPr marL="457200" indent="-457200">
              <a:buFont typeface="Symbol" panose="05050102010706020507" pitchFamily="18" charset="2"/>
              <a:buChar char="-"/>
            </a:pPr>
            <a:r>
              <a:rPr lang="de-DE" sz="3200" dirty="0"/>
              <a:t>Strukturierte Diskussionen</a:t>
            </a:r>
          </a:p>
          <a:p>
            <a:pPr marL="457200" indent="-457200">
              <a:buFont typeface="Symbol" panose="05050102010706020507" pitchFamily="18" charset="2"/>
              <a:buChar char="-"/>
            </a:pPr>
            <a:r>
              <a:rPr lang="de-DE" sz="3200" dirty="0"/>
              <a:t>Erlaubt gezielte Rückfragen/Prüfen ob erfüllt</a:t>
            </a:r>
          </a:p>
          <a:p>
            <a:pPr marL="457200" indent="-457200">
              <a:buFont typeface="Symbol" panose="05050102010706020507" pitchFamily="18" charset="2"/>
              <a:buChar char="-"/>
            </a:pPr>
            <a:r>
              <a:rPr lang="de-DE" sz="3200" dirty="0"/>
              <a:t>Klare Zeitdefinitionen </a:t>
            </a:r>
          </a:p>
        </p:txBody>
      </p:sp>
    </p:spTree>
    <p:extLst>
      <p:ext uri="{BB962C8B-B14F-4D97-AF65-F5344CB8AC3E}">
        <p14:creationId xmlns:p14="http://schemas.microsoft.com/office/powerpoint/2010/main" val="8976249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01BEC5F-B1AA-42EA-B5EC-58DC0432B56B}"/>
              </a:ext>
            </a:extLst>
          </p:cNvPr>
          <p:cNvSpPr>
            <a:spLocks noGrp="1"/>
          </p:cNvSpPr>
          <p:nvPr>
            <p:ph type="title"/>
          </p:nvPr>
        </p:nvSpPr>
        <p:spPr>
          <a:xfrm>
            <a:off x="838200" y="365125"/>
            <a:ext cx="10515600" cy="732155"/>
          </a:xfrm>
        </p:spPr>
        <p:txBody>
          <a:bodyPr/>
          <a:lstStyle/>
          <a:p>
            <a:r>
              <a:rPr lang="de-DE" b="1" dirty="0"/>
              <a:t>Was sind Anforderungen?</a:t>
            </a:r>
          </a:p>
        </p:txBody>
      </p:sp>
      <p:sp>
        <p:nvSpPr>
          <p:cNvPr id="3" name="Inhaltsplatzhalter 2">
            <a:extLst>
              <a:ext uri="{FF2B5EF4-FFF2-40B4-BE49-F238E27FC236}">
                <a16:creationId xmlns:a16="http://schemas.microsoft.com/office/drawing/2014/main" id="{C5298C59-EB27-48E1-BA33-0EC8E32454A0}"/>
              </a:ext>
            </a:extLst>
          </p:cNvPr>
          <p:cNvSpPr>
            <a:spLocks noGrp="1"/>
          </p:cNvSpPr>
          <p:nvPr>
            <p:ph idx="1"/>
          </p:nvPr>
        </p:nvSpPr>
        <p:spPr>
          <a:xfrm>
            <a:off x="838200" y="1097281"/>
            <a:ext cx="10515600" cy="452845"/>
          </a:xfrm>
        </p:spPr>
        <p:txBody>
          <a:bodyPr>
            <a:normAutofit lnSpcReduction="10000"/>
          </a:bodyPr>
          <a:lstStyle/>
          <a:p>
            <a:pPr marL="0" indent="0">
              <a:buNone/>
            </a:pPr>
            <a:r>
              <a:rPr lang="de-DE" dirty="0"/>
              <a:t>Abgrenzungskriterien</a:t>
            </a:r>
          </a:p>
        </p:txBody>
      </p:sp>
      <p:sp>
        <p:nvSpPr>
          <p:cNvPr id="4" name="Textfeld 3">
            <a:extLst>
              <a:ext uri="{FF2B5EF4-FFF2-40B4-BE49-F238E27FC236}">
                <a16:creationId xmlns:a16="http://schemas.microsoft.com/office/drawing/2014/main" id="{CCE82DE0-1A12-40CF-8C1E-EBA398D20902}"/>
              </a:ext>
            </a:extLst>
          </p:cNvPr>
          <p:cNvSpPr txBox="1"/>
          <p:nvPr/>
        </p:nvSpPr>
        <p:spPr>
          <a:xfrm>
            <a:off x="838200" y="1773586"/>
            <a:ext cx="10779034" cy="2554545"/>
          </a:xfrm>
          <a:prstGeom prst="rect">
            <a:avLst/>
          </a:prstGeom>
          <a:noFill/>
        </p:spPr>
        <p:txBody>
          <a:bodyPr wrap="square" rtlCol="0">
            <a:spAutoFit/>
          </a:bodyPr>
          <a:lstStyle/>
          <a:p>
            <a:pPr marL="457200" indent="-457200">
              <a:buFont typeface="Wingdings" panose="05000000000000000000" pitchFamily="2" charset="2"/>
              <a:buChar char="ü"/>
            </a:pPr>
            <a:r>
              <a:rPr lang="de-DE" sz="3200" dirty="0"/>
              <a:t>Was soll nicht gemacht werden?</a:t>
            </a:r>
          </a:p>
          <a:p>
            <a:pPr marL="457200" indent="-457200">
              <a:buFont typeface="Wingdings" panose="05000000000000000000" pitchFamily="2" charset="2"/>
              <a:buChar char="ü"/>
            </a:pPr>
            <a:r>
              <a:rPr lang="de-DE" sz="3200" dirty="0"/>
              <a:t>Manchmal sinnvoll dies expliziert zu klären</a:t>
            </a:r>
          </a:p>
          <a:p>
            <a:pPr marL="457200" indent="-457200">
              <a:buFont typeface="Wingdings" panose="05000000000000000000" pitchFamily="2" charset="2"/>
              <a:buChar char="ü"/>
            </a:pPr>
            <a:r>
              <a:rPr lang="de-DE" sz="3200" dirty="0"/>
              <a:t>Dem Kunden klar machen worauf er verzichtet</a:t>
            </a:r>
          </a:p>
          <a:p>
            <a:pPr marL="457200" indent="-457200">
              <a:buFont typeface="Wingdings" panose="05000000000000000000" pitchFamily="2" charset="2"/>
              <a:buChar char="ü"/>
            </a:pPr>
            <a:r>
              <a:rPr lang="de-DE" sz="3200" dirty="0"/>
              <a:t>Teils Schutz vor Änderungsanträgen</a:t>
            </a:r>
          </a:p>
          <a:p>
            <a:endParaRPr lang="de-DE" sz="3200" dirty="0"/>
          </a:p>
        </p:txBody>
      </p:sp>
      <p:sp>
        <p:nvSpPr>
          <p:cNvPr id="5" name="Textfeld 4">
            <a:extLst>
              <a:ext uri="{FF2B5EF4-FFF2-40B4-BE49-F238E27FC236}">
                <a16:creationId xmlns:a16="http://schemas.microsoft.com/office/drawing/2014/main" id="{0E1483B2-F4BA-4950-B03E-677AF7EF4273}"/>
              </a:ext>
            </a:extLst>
          </p:cNvPr>
          <p:cNvSpPr txBox="1"/>
          <p:nvPr/>
        </p:nvSpPr>
        <p:spPr>
          <a:xfrm>
            <a:off x="851038" y="3815219"/>
            <a:ext cx="10766196" cy="2677656"/>
          </a:xfrm>
          <a:prstGeom prst="rect">
            <a:avLst/>
          </a:prstGeom>
          <a:noFill/>
        </p:spPr>
        <p:txBody>
          <a:bodyPr wrap="square" rtlCol="0">
            <a:spAutoFit/>
          </a:bodyPr>
          <a:lstStyle/>
          <a:p>
            <a:r>
              <a:rPr lang="de-DE" sz="2800" b="1" dirty="0"/>
              <a:t>Beispiele</a:t>
            </a:r>
          </a:p>
          <a:p>
            <a:pPr marL="285750" indent="-285750">
              <a:buFont typeface="Courier New" panose="02070309020205020404" pitchFamily="49" charset="0"/>
              <a:buChar char="o"/>
            </a:pPr>
            <a:r>
              <a:rPr lang="de-DE" sz="2800" dirty="0"/>
              <a:t>Kein Fokus auf intuitive Bedienung, sondern Spezialsoftware für geschulte Benutzer</a:t>
            </a:r>
          </a:p>
          <a:p>
            <a:pPr marL="285750" indent="-285750">
              <a:buFont typeface="Courier New" panose="02070309020205020404" pitchFamily="49" charset="0"/>
              <a:buChar char="o"/>
            </a:pPr>
            <a:r>
              <a:rPr lang="de-DE" sz="2800" dirty="0"/>
              <a:t>Schützt nicht vor Fehlern des Benutzers</a:t>
            </a:r>
          </a:p>
          <a:p>
            <a:pPr marL="285750" indent="-285750">
              <a:buFont typeface="Courier New" panose="02070309020205020404" pitchFamily="49" charset="0"/>
              <a:buChar char="o"/>
            </a:pPr>
            <a:r>
              <a:rPr lang="de-DE" sz="2800" dirty="0"/>
              <a:t>Festplattenspeicher wird als nicht limitiert betrachtet</a:t>
            </a:r>
          </a:p>
          <a:p>
            <a:pPr marL="285750" indent="-285750">
              <a:buFont typeface="Courier New" panose="02070309020205020404" pitchFamily="49" charset="0"/>
              <a:buChar char="o"/>
            </a:pPr>
            <a:r>
              <a:rPr lang="de-DE" sz="2800" dirty="0"/>
              <a:t>Multilinguale Benutzeroberfläche nicht geplant</a:t>
            </a:r>
          </a:p>
        </p:txBody>
      </p:sp>
    </p:spTree>
    <p:extLst>
      <p:ext uri="{BB962C8B-B14F-4D97-AF65-F5344CB8AC3E}">
        <p14:creationId xmlns:p14="http://schemas.microsoft.com/office/powerpoint/2010/main" val="35537345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01BEC5F-B1AA-42EA-B5EC-58DC0432B56B}"/>
              </a:ext>
            </a:extLst>
          </p:cNvPr>
          <p:cNvSpPr>
            <a:spLocks noGrp="1"/>
          </p:cNvSpPr>
          <p:nvPr>
            <p:ph type="title"/>
          </p:nvPr>
        </p:nvSpPr>
        <p:spPr>
          <a:xfrm>
            <a:off x="838200" y="365125"/>
            <a:ext cx="10515600" cy="732155"/>
          </a:xfrm>
        </p:spPr>
        <p:txBody>
          <a:bodyPr/>
          <a:lstStyle/>
          <a:p>
            <a:r>
              <a:rPr lang="de-DE" b="1" dirty="0"/>
              <a:t>Was ist Anforderungsmanagement?</a:t>
            </a:r>
          </a:p>
        </p:txBody>
      </p:sp>
      <p:sp>
        <p:nvSpPr>
          <p:cNvPr id="3" name="Inhaltsplatzhalter 2">
            <a:extLst>
              <a:ext uri="{FF2B5EF4-FFF2-40B4-BE49-F238E27FC236}">
                <a16:creationId xmlns:a16="http://schemas.microsoft.com/office/drawing/2014/main" id="{C5298C59-EB27-48E1-BA33-0EC8E32454A0}"/>
              </a:ext>
            </a:extLst>
          </p:cNvPr>
          <p:cNvSpPr>
            <a:spLocks noGrp="1"/>
          </p:cNvSpPr>
          <p:nvPr>
            <p:ph idx="1"/>
          </p:nvPr>
        </p:nvSpPr>
        <p:spPr>
          <a:xfrm>
            <a:off x="838200" y="1097280"/>
            <a:ext cx="10515600" cy="452845"/>
          </a:xfrm>
        </p:spPr>
        <p:txBody>
          <a:bodyPr>
            <a:normAutofit lnSpcReduction="10000"/>
          </a:bodyPr>
          <a:lstStyle/>
          <a:p>
            <a:pPr marL="0" indent="0">
              <a:buNone/>
            </a:pPr>
            <a:r>
              <a:rPr lang="de-DE" dirty="0"/>
              <a:t>Methoden der Anforderungserfassung</a:t>
            </a:r>
          </a:p>
        </p:txBody>
      </p:sp>
      <p:sp>
        <p:nvSpPr>
          <p:cNvPr id="6" name="Textfeld 5">
            <a:extLst>
              <a:ext uri="{FF2B5EF4-FFF2-40B4-BE49-F238E27FC236}">
                <a16:creationId xmlns:a16="http://schemas.microsoft.com/office/drawing/2014/main" id="{B0BA8A01-9200-44CA-8FB6-4C35A29BA452}"/>
              </a:ext>
            </a:extLst>
          </p:cNvPr>
          <p:cNvSpPr txBox="1"/>
          <p:nvPr/>
        </p:nvSpPr>
        <p:spPr>
          <a:xfrm>
            <a:off x="1349829" y="3463718"/>
            <a:ext cx="3579222" cy="1200329"/>
          </a:xfrm>
          <a:prstGeom prst="rect">
            <a:avLst/>
          </a:prstGeom>
          <a:noFill/>
        </p:spPr>
        <p:txBody>
          <a:bodyPr wrap="square" rtlCol="0">
            <a:spAutoFit/>
          </a:bodyPr>
          <a:lstStyle/>
          <a:p>
            <a:pPr marL="342900" indent="-342900">
              <a:buFont typeface="Wingdings" panose="05000000000000000000" pitchFamily="2" charset="2"/>
              <a:buChar char="v"/>
            </a:pPr>
            <a:r>
              <a:rPr lang="de-DE" sz="2400" dirty="0"/>
              <a:t>Modelle</a:t>
            </a:r>
          </a:p>
          <a:p>
            <a:pPr marL="342900" indent="-342900">
              <a:buFont typeface="Wingdings" panose="05000000000000000000" pitchFamily="2" charset="2"/>
              <a:buChar char="v"/>
            </a:pPr>
            <a:r>
              <a:rPr lang="de-DE" sz="2400" dirty="0"/>
              <a:t>Muster/Prototypen</a:t>
            </a:r>
          </a:p>
          <a:p>
            <a:pPr marL="342900" indent="-342900">
              <a:buFont typeface="Wingdings" panose="05000000000000000000" pitchFamily="2" charset="2"/>
              <a:buChar char="v"/>
            </a:pPr>
            <a:r>
              <a:rPr lang="de-DE" sz="2400" dirty="0"/>
              <a:t>Simulation / Rollenspiel</a:t>
            </a:r>
          </a:p>
        </p:txBody>
      </p:sp>
      <p:sp>
        <p:nvSpPr>
          <p:cNvPr id="7" name="Textfeld 6">
            <a:extLst>
              <a:ext uri="{FF2B5EF4-FFF2-40B4-BE49-F238E27FC236}">
                <a16:creationId xmlns:a16="http://schemas.microsoft.com/office/drawing/2014/main" id="{1D19B290-8D13-4846-9D5B-251813ECFFFE}"/>
              </a:ext>
            </a:extLst>
          </p:cNvPr>
          <p:cNvSpPr txBox="1"/>
          <p:nvPr/>
        </p:nvSpPr>
        <p:spPr>
          <a:xfrm>
            <a:off x="6252754" y="2124891"/>
            <a:ext cx="4397829" cy="1938992"/>
          </a:xfrm>
          <a:prstGeom prst="rect">
            <a:avLst/>
          </a:prstGeom>
          <a:noFill/>
        </p:spPr>
        <p:txBody>
          <a:bodyPr wrap="square" rtlCol="0">
            <a:spAutoFit/>
          </a:bodyPr>
          <a:lstStyle/>
          <a:p>
            <a:pPr marL="285750" indent="-285750">
              <a:buFont typeface="Wingdings" panose="05000000000000000000" pitchFamily="2" charset="2"/>
              <a:buChar char="Ø"/>
            </a:pPr>
            <a:r>
              <a:rPr lang="de-DE" sz="2400" dirty="0"/>
              <a:t>Anforderungsmodellierung mit Diagrammtechniken</a:t>
            </a:r>
          </a:p>
          <a:p>
            <a:pPr marL="285750" indent="-285750">
              <a:buFont typeface="Wingdings" panose="05000000000000000000" pitchFamily="2" charset="2"/>
              <a:buChar char="Ø"/>
            </a:pPr>
            <a:r>
              <a:rPr lang="de-DE" sz="2400" dirty="0"/>
              <a:t>das Wesentliche vom Unwesentlichen trennen</a:t>
            </a:r>
          </a:p>
          <a:p>
            <a:pPr marL="285750" indent="-285750">
              <a:buFont typeface="Wingdings" panose="05000000000000000000" pitchFamily="2" charset="2"/>
              <a:buChar char="Ø"/>
            </a:pPr>
            <a:r>
              <a:rPr lang="de-DE" sz="2400" dirty="0"/>
              <a:t>Anforderungen finden </a:t>
            </a:r>
          </a:p>
        </p:txBody>
      </p:sp>
      <p:sp>
        <p:nvSpPr>
          <p:cNvPr id="8" name="Textfeld 7">
            <a:extLst>
              <a:ext uri="{FF2B5EF4-FFF2-40B4-BE49-F238E27FC236}">
                <a16:creationId xmlns:a16="http://schemas.microsoft.com/office/drawing/2014/main" id="{7C7DACC5-E8F4-4906-884F-2A69EF2CF515}"/>
              </a:ext>
            </a:extLst>
          </p:cNvPr>
          <p:cNvSpPr txBox="1"/>
          <p:nvPr/>
        </p:nvSpPr>
        <p:spPr>
          <a:xfrm>
            <a:off x="957942" y="5000738"/>
            <a:ext cx="3805647" cy="461665"/>
          </a:xfrm>
          <a:prstGeom prst="rect">
            <a:avLst/>
          </a:prstGeom>
          <a:noFill/>
        </p:spPr>
        <p:txBody>
          <a:bodyPr wrap="square" rtlCol="0">
            <a:spAutoFit/>
          </a:bodyPr>
          <a:lstStyle/>
          <a:p>
            <a:r>
              <a:rPr lang="de-DE" sz="2400" dirty="0"/>
              <a:t>Analyse (Formalisierung)</a:t>
            </a:r>
          </a:p>
        </p:txBody>
      </p:sp>
      <p:sp>
        <p:nvSpPr>
          <p:cNvPr id="9" name="Textfeld 8">
            <a:extLst>
              <a:ext uri="{FF2B5EF4-FFF2-40B4-BE49-F238E27FC236}">
                <a16:creationId xmlns:a16="http://schemas.microsoft.com/office/drawing/2014/main" id="{92C493B9-3043-4FEA-BFA4-1403E5584ACD}"/>
              </a:ext>
            </a:extLst>
          </p:cNvPr>
          <p:cNvSpPr txBox="1"/>
          <p:nvPr/>
        </p:nvSpPr>
        <p:spPr>
          <a:xfrm>
            <a:off x="6252754" y="4975890"/>
            <a:ext cx="5573486" cy="1569660"/>
          </a:xfrm>
          <a:prstGeom prst="rect">
            <a:avLst/>
          </a:prstGeom>
          <a:noFill/>
        </p:spPr>
        <p:txBody>
          <a:bodyPr wrap="square" rtlCol="0">
            <a:spAutoFit/>
          </a:bodyPr>
          <a:lstStyle/>
          <a:p>
            <a:r>
              <a:rPr lang="de-DE" sz="2400" dirty="0"/>
              <a:t>Anforderungen, die:</a:t>
            </a:r>
          </a:p>
          <a:p>
            <a:pPr marL="2628900" lvl="5" indent="-342900">
              <a:buFont typeface="Courier New" panose="02070309020205020404" pitchFamily="49" charset="0"/>
              <a:buChar char="o"/>
            </a:pPr>
            <a:r>
              <a:rPr lang="de-DE" sz="2400" dirty="0"/>
              <a:t>eindeutig</a:t>
            </a:r>
          </a:p>
          <a:p>
            <a:pPr marL="2628900" lvl="5" indent="-342900">
              <a:buFont typeface="Courier New" panose="02070309020205020404" pitchFamily="49" charset="0"/>
              <a:buChar char="o"/>
            </a:pPr>
            <a:r>
              <a:rPr lang="de-DE" sz="2400" dirty="0"/>
              <a:t>vollständig</a:t>
            </a:r>
          </a:p>
          <a:p>
            <a:pPr marL="2628900" lvl="5" indent="-342900">
              <a:buFont typeface="Courier New" panose="02070309020205020404" pitchFamily="49" charset="0"/>
              <a:buChar char="o"/>
            </a:pPr>
            <a:r>
              <a:rPr lang="de-DE" sz="2400" dirty="0"/>
              <a:t>widerspruchsfrei sind</a:t>
            </a:r>
          </a:p>
        </p:txBody>
      </p:sp>
      <p:sp>
        <p:nvSpPr>
          <p:cNvPr id="10" name="Pfeil: nach rechts 9">
            <a:extLst>
              <a:ext uri="{FF2B5EF4-FFF2-40B4-BE49-F238E27FC236}">
                <a16:creationId xmlns:a16="http://schemas.microsoft.com/office/drawing/2014/main" id="{60AA56D4-6608-4428-AAEC-259AA2C39F40}"/>
              </a:ext>
            </a:extLst>
          </p:cNvPr>
          <p:cNvSpPr/>
          <p:nvPr/>
        </p:nvSpPr>
        <p:spPr>
          <a:xfrm>
            <a:off x="4493624" y="5116153"/>
            <a:ext cx="1445623" cy="23083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cxnSp>
        <p:nvCxnSpPr>
          <p:cNvPr id="12" name="Gerade Verbindung mit Pfeil 11">
            <a:extLst>
              <a:ext uri="{FF2B5EF4-FFF2-40B4-BE49-F238E27FC236}">
                <a16:creationId xmlns:a16="http://schemas.microsoft.com/office/drawing/2014/main" id="{CF721552-0C6D-48C4-BA06-CDCD67DF764D}"/>
              </a:ext>
            </a:extLst>
          </p:cNvPr>
          <p:cNvCxnSpPr>
            <a:cxnSpLocks/>
            <a:endCxn id="7" idx="1"/>
          </p:cNvCxnSpPr>
          <p:nvPr/>
        </p:nvCxnSpPr>
        <p:spPr>
          <a:xfrm flipV="1">
            <a:off x="3139440" y="3094387"/>
            <a:ext cx="3113314" cy="5893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Gerade Verbindung mit Pfeil 13">
            <a:extLst>
              <a:ext uri="{FF2B5EF4-FFF2-40B4-BE49-F238E27FC236}">
                <a16:creationId xmlns:a16="http://schemas.microsoft.com/office/drawing/2014/main" id="{7436E977-CDA3-41D2-8E21-D683469A7602}"/>
              </a:ext>
            </a:extLst>
          </p:cNvPr>
          <p:cNvCxnSpPr>
            <a:cxnSpLocks/>
          </p:cNvCxnSpPr>
          <p:nvPr/>
        </p:nvCxnSpPr>
        <p:spPr>
          <a:xfrm flipV="1">
            <a:off x="3139440" y="2396918"/>
            <a:ext cx="3113314" cy="12848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Gerade Verbindung mit Pfeil 14">
            <a:extLst>
              <a:ext uri="{FF2B5EF4-FFF2-40B4-BE49-F238E27FC236}">
                <a16:creationId xmlns:a16="http://schemas.microsoft.com/office/drawing/2014/main" id="{41D682E1-B0B2-4600-8386-7B2BFE3DDF7E}"/>
              </a:ext>
            </a:extLst>
          </p:cNvPr>
          <p:cNvCxnSpPr>
            <a:cxnSpLocks/>
          </p:cNvCxnSpPr>
          <p:nvPr/>
        </p:nvCxnSpPr>
        <p:spPr>
          <a:xfrm>
            <a:off x="3139440" y="3693342"/>
            <a:ext cx="3174274" cy="594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Gerade Verbindung mit Pfeil 15">
            <a:extLst>
              <a:ext uri="{FF2B5EF4-FFF2-40B4-BE49-F238E27FC236}">
                <a16:creationId xmlns:a16="http://schemas.microsoft.com/office/drawing/2014/main" id="{E1A1D248-3CA2-4307-BCEA-0979F7D3CDB9}"/>
              </a:ext>
            </a:extLst>
          </p:cNvPr>
          <p:cNvCxnSpPr>
            <a:cxnSpLocks/>
          </p:cNvCxnSpPr>
          <p:nvPr/>
        </p:nvCxnSpPr>
        <p:spPr>
          <a:xfrm flipV="1">
            <a:off x="4352108" y="3818564"/>
            <a:ext cx="1961606" cy="2549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Gerade Verbindung mit Pfeil 25">
            <a:extLst>
              <a:ext uri="{FF2B5EF4-FFF2-40B4-BE49-F238E27FC236}">
                <a16:creationId xmlns:a16="http://schemas.microsoft.com/office/drawing/2014/main" id="{A7A715A2-94DE-4763-BECE-5696D9944891}"/>
              </a:ext>
            </a:extLst>
          </p:cNvPr>
          <p:cNvCxnSpPr>
            <a:cxnSpLocks/>
          </p:cNvCxnSpPr>
          <p:nvPr/>
        </p:nvCxnSpPr>
        <p:spPr>
          <a:xfrm flipV="1">
            <a:off x="4929051" y="3137932"/>
            <a:ext cx="1323703" cy="13354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Gerade Verbindung mit Pfeil 26">
            <a:extLst>
              <a:ext uri="{FF2B5EF4-FFF2-40B4-BE49-F238E27FC236}">
                <a16:creationId xmlns:a16="http://schemas.microsoft.com/office/drawing/2014/main" id="{F101B336-A7A8-45DA-955D-23A6F5E8520E}"/>
              </a:ext>
            </a:extLst>
          </p:cNvPr>
          <p:cNvCxnSpPr>
            <a:cxnSpLocks/>
          </p:cNvCxnSpPr>
          <p:nvPr/>
        </p:nvCxnSpPr>
        <p:spPr>
          <a:xfrm flipV="1">
            <a:off x="4929051" y="3889812"/>
            <a:ext cx="1384663" cy="5836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7" name="Eckige Klammer links 36">
            <a:extLst>
              <a:ext uri="{FF2B5EF4-FFF2-40B4-BE49-F238E27FC236}">
                <a16:creationId xmlns:a16="http://schemas.microsoft.com/office/drawing/2014/main" id="{BA26255F-8F18-4F6D-AD1E-9B71208EF8E1}"/>
              </a:ext>
            </a:extLst>
          </p:cNvPr>
          <p:cNvSpPr/>
          <p:nvPr/>
        </p:nvSpPr>
        <p:spPr>
          <a:xfrm>
            <a:off x="1314995" y="3507335"/>
            <a:ext cx="87086" cy="1113094"/>
          </a:xfrm>
          <a:prstGeom prst="lef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dirty="0"/>
          </a:p>
        </p:txBody>
      </p:sp>
      <p:cxnSp>
        <p:nvCxnSpPr>
          <p:cNvPr id="38" name="Gerade Verbindung mit Pfeil 37">
            <a:extLst>
              <a:ext uri="{FF2B5EF4-FFF2-40B4-BE49-F238E27FC236}">
                <a16:creationId xmlns:a16="http://schemas.microsoft.com/office/drawing/2014/main" id="{BA7BB35D-B1CF-44C8-A224-D2E9E94C16B5}"/>
              </a:ext>
            </a:extLst>
          </p:cNvPr>
          <p:cNvCxnSpPr>
            <a:cxnSpLocks/>
            <a:stCxn id="37" idx="1"/>
          </p:cNvCxnSpPr>
          <p:nvPr/>
        </p:nvCxnSpPr>
        <p:spPr>
          <a:xfrm flipH="1">
            <a:off x="1184366" y="4063882"/>
            <a:ext cx="130629" cy="10086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77368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01BEC5F-B1AA-42EA-B5EC-58DC0432B56B}"/>
              </a:ext>
            </a:extLst>
          </p:cNvPr>
          <p:cNvSpPr>
            <a:spLocks noGrp="1"/>
          </p:cNvSpPr>
          <p:nvPr>
            <p:ph type="title"/>
          </p:nvPr>
        </p:nvSpPr>
        <p:spPr>
          <a:xfrm>
            <a:off x="838200" y="365125"/>
            <a:ext cx="10515600" cy="732155"/>
          </a:xfrm>
        </p:spPr>
        <p:txBody>
          <a:bodyPr/>
          <a:lstStyle/>
          <a:p>
            <a:r>
              <a:rPr lang="de-DE" b="1" dirty="0"/>
              <a:t>Was ist Anforderungsmanagement?</a:t>
            </a:r>
          </a:p>
        </p:txBody>
      </p:sp>
      <p:sp>
        <p:nvSpPr>
          <p:cNvPr id="3" name="Inhaltsplatzhalter 2">
            <a:extLst>
              <a:ext uri="{FF2B5EF4-FFF2-40B4-BE49-F238E27FC236}">
                <a16:creationId xmlns:a16="http://schemas.microsoft.com/office/drawing/2014/main" id="{C5298C59-EB27-48E1-BA33-0EC8E32454A0}"/>
              </a:ext>
            </a:extLst>
          </p:cNvPr>
          <p:cNvSpPr>
            <a:spLocks noGrp="1"/>
          </p:cNvSpPr>
          <p:nvPr>
            <p:ph idx="1"/>
          </p:nvPr>
        </p:nvSpPr>
        <p:spPr>
          <a:xfrm>
            <a:off x="838200" y="1097280"/>
            <a:ext cx="10515600" cy="452845"/>
          </a:xfrm>
        </p:spPr>
        <p:txBody>
          <a:bodyPr>
            <a:normAutofit lnSpcReduction="10000"/>
          </a:bodyPr>
          <a:lstStyle/>
          <a:p>
            <a:pPr marL="0" indent="0">
              <a:buNone/>
            </a:pPr>
            <a:r>
              <a:rPr lang="de-DE" dirty="0"/>
              <a:t>Multifacettenmodellierung</a:t>
            </a:r>
          </a:p>
        </p:txBody>
      </p:sp>
      <p:sp>
        <p:nvSpPr>
          <p:cNvPr id="4" name="Textfeld 3">
            <a:extLst>
              <a:ext uri="{FF2B5EF4-FFF2-40B4-BE49-F238E27FC236}">
                <a16:creationId xmlns:a16="http://schemas.microsoft.com/office/drawing/2014/main" id="{7DE134A3-2EF1-432B-929C-8DC6A022A3A0}"/>
              </a:ext>
            </a:extLst>
          </p:cNvPr>
          <p:cNvSpPr txBox="1"/>
          <p:nvPr/>
        </p:nvSpPr>
        <p:spPr>
          <a:xfrm>
            <a:off x="838200" y="1898469"/>
            <a:ext cx="10284823" cy="2554545"/>
          </a:xfrm>
          <a:prstGeom prst="rect">
            <a:avLst/>
          </a:prstGeom>
          <a:noFill/>
        </p:spPr>
        <p:txBody>
          <a:bodyPr wrap="square" rtlCol="0">
            <a:spAutoFit/>
          </a:bodyPr>
          <a:lstStyle/>
          <a:p>
            <a:pPr marL="457200" indent="-457200">
              <a:buFont typeface="Wingdings" panose="05000000000000000000" pitchFamily="2" charset="2"/>
              <a:buChar char="v"/>
            </a:pPr>
            <a:r>
              <a:rPr lang="de-DE" sz="3200" dirty="0"/>
              <a:t>gibt ein vollständiges Bild des Systems</a:t>
            </a:r>
          </a:p>
          <a:p>
            <a:pPr marL="457200" indent="-457200">
              <a:buFont typeface="Wingdings" panose="05000000000000000000" pitchFamily="2" charset="2"/>
              <a:buChar char="v"/>
            </a:pPr>
            <a:r>
              <a:rPr lang="de-DE" sz="3200" dirty="0"/>
              <a:t>hilft, Inkonsistenzen / Unvollständigkeiten zu finden</a:t>
            </a:r>
          </a:p>
          <a:p>
            <a:pPr marL="457200" indent="-457200">
              <a:buFont typeface="Wingdings" panose="05000000000000000000" pitchFamily="2" charset="2"/>
              <a:buChar char="v"/>
            </a:pPr>
            <a:r>
              <a:rPr lang="de-DE" sz="3200" dirty="0"/>
              <a:t>erlaubt, ein System schrittweise zu definieren (Komplexitätsbewältigung)</a:t>
            </a:r>
          </a:p>
          <a:p>
            <a:pPr marL="457200" indent="-457200">
              <a:buFont typeface="Wingdings" panose="05000000000000000000" pitchFamily="2" charset="2"/>
              <a:buChar char="v"/>
            </a:pPr>
            <a:r>
              <a:rPr lang="de-DE" sz="3200" dirty="0"/>
              <a:t>gibt Vorgaben für verschiedene Realisierungsteile</a:t>
            </a:r>
          </a:p>
        </p:txBody>
      </p:sp>
    </p:spTree>
    <p:extLst>
      <p:ext uri="{BB962C8B-B14F-4D97-AF65-F5344CB8AC3E}">
        <p14:creationId xmlns:p14="http://schemas.microsoft.com/office/powerpoint/2010/main" val="16603769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6" name="Gerade Verbindung mit Pfeil 15">
            <a:extLst>
              <a:ext uri="{FF2B5EF4-FFF2-40B4-BE49-F238E27FC236}">
                <a16:creationId xmlns:a16="http://schemas.microsoft.com/office/drawing/2014/main" id="{D2301BEB-7B91-4A3A-956B-02A86C0717A9}"/>
              </a:ext>
            </a:extLst>
          </p:cNvPr>
          <p:cNvCxnSpPr>
            <a:cxnSpLocks/>
          </p:cNvCxnSpPr>
          <p:nvPr/>
        </p:nvCxnSpPr>
        <p:spPr>
          <a:xfrm flipV="1">
            <a:off x="2668387" y="3686669"/>
            <a:ext cx="2339038" cy="300033"/>
          </a:xfrm>
          <a:prstGeom prst="straightConnector1">
            <a:avLst/>
          </a:prstGeom>
          <a:ln w="28575"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0" name="Gerade Verbindung mit Pfeil 19">
            <a:extLst>
              <a:ext uri="{FF2B5EF4-FFF2-40B4-BE49-F238E27FC236}">
                <a16:creationId xmlns:a16="http://schemas.microsoft.com/office/drawing/2014/main" id="{E6EE1844-62D2-4368-9839-D8484CE07EDF}"/>
              </a:ext>
            </a:extLst>
          </p:cNvPr>
          <p:cNvCxnSpPr>
            <a:cxnSpLocks/>
          </p:cNvCxnSpPr>
          <p:nvPr/>
        </p:nvCxnSpPr>
        <p:spPr>
          <a:xfrm flipH="1">
            <a:off x="5980611" y="2534064"/>
            <a:ext cx="843744" cy="1111894"/>
          </a:xfrm>
          <a:prstGeom prst="straightConnector1">
            <a:avLst/>
          </a:prstGeom>
          <a:ln w="28575"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mc:Choice xmlns:am3d="http://schemas.microsoft.com/office/drawing/2017/model3d" Requires="am3d">
          <p:graphicFrame>
            <p:nvGraphicFramePr>
              <p:cNvPr id="5" name="3D-Modell 4" descr="Hellgraues Oktaeder">
                <a:extLst>
                  <a:ext uri="{FF2B5EF4-FFF2-40B4-BE49-F238E27FC236}">
                    <a16:creationId xmlns:a16="http://schemas.microsoft.com/office/drawing/2014/main" id="{389C25F9-B671-46B5-9B30-3BB2E36659AA}"/>
                  </a:ext>
                </a:extLst>
              </p:cNvPr>
              <p:cNvGraphicFramePr>
                <a:graphicFrameLocks noChangeAspect="1"/>
              </p:cNvGraphicFramePr>
              <p:nvPr>
                <p:extLst>
                  <p:ext uri="{D42A27DB-BD31-4B8C-83A1-F6EECF244321}">
                    <p14:modId xmlns:p14="http://schemas.microsoft.com/office/powerpoint/2010/main" val="502684727"/>
                  </p:ext>
                </p:extLst>
              </p:nvPr>
            </p:nvGraphicFramePr>
            <p:xfrm>
              <a:off x="4586255" y="2945153"/>
              <a:ext cx="2218299" cy="2580083"/>
            </p:xfrm>
            <a:graphic>
              <a:graphicData uri="http://schemas.microsoft.com/office/drawing/2017/model3d">
                <am3d:model3d r:embed="rId2">
                  <am3d:spPr>
                    <a:xfrm>
                      <a:off x="0" y="0"/>
                      <a:ext cx="2218299" cy="2580083"/>
                    </a:xfrm>
                    <a:prstGeom prst="rect">
                      <a:avLst/>
                    </a:prstGeom>
                  </am3d:spPr>
                  <am3d:camera>
                    <am3d:pos x="0" y="0" z="81469202"/>
                    <am3d:up dx="0" dy="36000000" dz="0"/>
                    <am3d:lookAt x="0" y="0" z="0"/>
                    <am3d:perspective fov="2700000"/>
                  </am3d:camera>
                  <am3d:trans>
                    <am3d:meterPerModelUnit n="7005901" d="1000000"/>
                    <am3d:preTrans dx="0" dy="-18000000" dz="-37586"/>
                    <am3d:scale>
                      <am3d:sx n="1000000" d="1000000"/>
                      <am3d:sy n="1000000" d="1000000"/>
                      <am3d:sz n="1000000" d="1000000"/>
                    </am3d:scale>
                    <am3d:rot ax="-2243250" ay="2217559" az="-1480668"/>
                    <am3d:postTrans dx="0" dy="0" dz="0"/>
                  </am3d:trans>
                  <am3d:raster rName="Office3DRenderer" rVer="16.0.8326">
                    <am3d:blip r:embed="rId3"/>
                  </am3d:raster>
                  <am3d:objViewport viewportSz="478886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 name="3D-Modell 4" descr="Hellgraues Oktaeder">
                <a:extLst>
                  <a:ext uri="{FF2B5EF4-FFF2-40B4-BE49-F238E27FC236}">
                    <a16:creationId xmlns:a16="http://schemas.microsoft.com/office/drawing/2014/main" id="{389C25F9-B671-46B5-9B30-3BB2E36659AA}"/>
                  </a:ext>
                </a:extLst>
              </p:cNvPr>
              <p:cNvPicPr>
                <a:picLocks noGrp="1" noRot="1" noChangeAspect="1" noMove="1" noResize="1" noEditPoints="1" noAdjustHandles="1" noChangeArrowheads="1" noChangeShapeType="1" noCrop="1"/>
              </p:cNvPicPr>
              <p:nvPr/>
            </p:nvPicPr>
            <p:blipFill>
              <a:blip r:embed="rId3"/>
              <a:stretch>
                <a:fillRect/>
              </a:stretch>
            </p:blipFill>
            <p:spPr>
              <a:xfrm>
                <a:off x="4586255" y="2945153"/>
                <a:ext cx="2218299" cy="2580083"/>
              </a:xfrm>
              <a:prstGeom prst="rect">
                <a:avLst/>
              </a:prstGeom>
            </p:spPr>
          </p:pic>
        </mc:Fallback>
      </mc:AlternateContent>
      <p:sp>
        <p:nvSpPr>
          <p:cNvPr id="2" name="Titel 1">
            <a:extLst>
              <a:ext uri="{FF2B5EF4-FFF2-40B4-BE49-F238E27FC236}">
                <a16:creationId xmlns:a16="http://schemas.microsoft.com/office/drawing/2014/main" id="{D01BEC5F-B1AA-42EA-B5EC-58DC0432B56B}"/>
              </a:ext>
            </a:extLst>
          </p:cNvPr>
          <p:cNvSpPr>
            <a:spLocks noGrp="1"/>
          </p:cNvSpPr>
          <p:nvPr>
            <p:ph type="title"/>
          </p:nvPr>
        </p:nvSpPr>
        <p:spPr>
          <a:xfrm>
            <a:off x="838200" y="365125"/>
            <a:ext cx="10515600" cy="732155"/>
          </a:xfrm>
        </p:spPr>
        <p:txBody>
          <a:bodyPr/>
          <a:lstStyle/>
          <a:p>
            <a:r>
              <a:rPr lang="de-DE" b="1" dirty="0"/>
              <a:t>Was ist Anforderungsmanagement?</a:t>
            </a:r>
          </a:p>
        </p:txBody>
      </p:sp>
      <p:sp>
        <p:nvSpPr>
          <p:cNvPr id="3" name="Inhaltsplatzhalter 2">
            <a:extLst>
              <a:ext uri="{FF2B5EF4-FFF2-40B4-BE49-F238E27FC236}">
                <a16:creationId xmlns:a16="http://schemas.microsoft.com/office/drawing/2014/main" id="{C5298C59-EB27-48E1-BA33-0EC8E32454A0}"/>
              </a:ext>
            </a:extLst>
          </p:cNvPr>
          <p:cNvSpPr>
            <a:spLocks noGrp="1"/>
          </p:cNvSpPr>
          <p:nvPr>
            <p:ph idx="1"/>
          </p:nvPr>
        </p:nvSpPr>
        <p:spPr>
          <a:xfrm>
            <a:off x="838200" y="1097280"/>
            <a:ext cx="10515600" cy="452845"/>
          </a:xfrm>
        </p:spPr>
        <p:txBody>
          <a:bodyPr>
            <a:normAutofit lnSpcReduction="10000"/>
          </a:bodyPr>
          <a:lstStyle/>
          <a:p>
            <a:pPr marL="0" indent="0">
              <a:buNone/>
            </a:pPr>
            <a:r>
              <a:rPr lang="de-DE" dirty="0"/>
              <a:t>Multifacettenmodellierung (am Beispiel SW-Produkte)</a:t>
            </a:r>
          </a:p>
        </p:txBody>
      </p:sp>
      <p:sp>
        <p:nvSpPr>
          <p:cNvPr id="4" name="Textfeld 3">
            <a:extLst>
              <a:ext uri="{FF2B5EF4-FFF2-40B4-BE49-F238E27FC236}">
                <a16:creationId xmlns:a16="http://schemas.microsoft.com/office/drawing/2014/main" id="{7DE134A3-2EF1-432B-929C-8DC6A022A3A0}"/>
              </a:ext>
            </a:extLst>
          </p:cNvPr>
          <p:cNvSpPr txBox="1"/>
          <p:nvPr/>
        </p:nvSpPr>
        <p:spPr>
          <a:xfrm>
            <a:off x="838200" y="1550125"/>
            <a:ext cx="10284823" cy="461665"/>
          </a:xfrm>
          <a:prstGeom prst="rect">
            <a:avLst/>
          </a:prstGeom>
          <a:noFill/>
        </p:spPr>
        <p:txBody>
          <a:bodyPr wrap="square" rtlCol="0">
            <a:spAutoFit/>
          </a:bodyPr>
          <a:lstStyle/>
          <a:p>
            <a:r>
              <a:rPr lang="de-DE" sz="2400" dirty="0"/>
              <a:t>ein System kann man auf vielfältige Weise betrachten und modellieren</a:t>
            </a:r>
          </a:p>
        </p:txBody>
      </p:sp>
      <p:sp>
        <p:nvSpPr>
          <p:cNvPr id="6" name="Textfeld 5">
            <a:extLst>
              <a:ext uri="{FF2B5EF4-FFF2-40B4-BE49-F238E27FC236}">
                <a16:creationId xmlns:a16="http://schemas.microsoft.com/office/drawing/2014/main" id="{1E95E0BB-7B2F-4F92-993C-1F78A961D682}"/>
              </a:ext>
            </a:extLst>
          </p:cNvPr>
          <p:cNvSpPr txBox="1"/>
          <p:nvPr/>
        </p:nvSpPr>
        <p:spPr>
          <a:xfrm>
            <a:off x="5799908" y="2124892"/>
            <a:ext cx="2316481" cy="523220"/>
          </a:xfrm>
          <a:prstGeom prst="rect">
            <a:avLst/>
          </a:prstGeom>
          <a:noFill/>
        </p:spPr>
        <p:txBody>
          <a:bodyPr wrap="square" rtlCol="0">
            <a:spAutoFit/>
          </a:bodyPr>
          <a:lstStyle/>
          <a:p>
            <a:r>
              <a:rPr lang="de-DE" sz="2800" dirty="0"/>
              <a:t>Datenstruktur</a:t>
            </a:r>
          </a:p>
        </p:txBody>
      </p:sp>
      <p:sp>
        <p:nvSpPr>
          <p:cNvPr id="7" name="Textfeld 6">
            <a:extLst>
              <a:ext uri="{FF2B5EF4-FFF2-40B4-BE49-F238E27FC236}">
                <a16:creationId xmlns:a16="http://schemas.microsoft.com/office/drawing/2014/main" id="{57D0DB3B-19FC-4F0E-AE1D-6128B99F4E5A}"/>
              </a:ext>
            </a:extLst>
          </p:cNvPr>
          <p:cNvSpPr txBox="1"/>
          <p:nvPr/>
        </p:nvSpPr>
        <p:spPr>
          <a:xfrm>
            <a:off x="2582090" y="2648112"/>
            <a:ext cx="1850573" cy="523220"/>
          </a:xfrm>
          <a:prstGeom prst="rect">
            <a:avLst/>
          </a:prstGeom>
          <a:noFill/>
        </p:spPr>
        <p:txBody>
          <a:bodyPr wrap="square" rtlCol="0">
            <a:spAutoFit/>
          </a:bodyPr>
          <a:lstStyle/>
          <a:p>
            <a:r>
              <a:rPr lang="de-DE" sz="2800" dirty="0"/>
              <a:t>Datenfluss</a:t>
            </a:r>
          </a:p>
        </p:txBody>
      </p:sp>
      <p:sp>
        <p:nvSpPr>
          <p:cNvPr id="8" name="Textfeld 7">
            <a:extLst>
              <a:ext uri="{FF2B5EF4-FFF2-40B4-BE49-F238E27FC236}">
                <a16:creationId xmlns:a16="http://schemas.microsoft.com/office/drawing/2014/main" id="{D6BEE822-1BEB-4FD0-AE3A-542A84B13785}"/>
              </a:ext>
            </a:extLst>
          </p:cNvPr>
          <p:cNvSpPr txBox="1"/>
          <p:nvPr/>
        </p:nvSpPr>
        <p:spPr>
          <a:xfrm>
            <a:off x="7376160" y="3429000"/>
            <a:ext cx="4362994" cy="523220"/>
          </a:xfrm>
          <a:prstGeom prst="rect">
            <a:avLst/>
          </a:prstGeom>
          <a:noFill/>
        </p:spPr>
        <p:txBody>
          <a:bodyPr wrap="square" rtlCol="0">
            <a:spAutoFit/>
          </a:bodyPr>
          <a:lstStyle/>
          <a:p>
            <a:r>
              <a:rPr lang="de-DE" sz="2800" dirty="0"/>
              <a:t>Ereignisse, parallele Prozesse</a:t>
            </a:r>
          </a:p>
        </p:txBody>
      </p:sp>
      <p:sp>
        <p:nvSpPr>
          <p:cNvPr id="10" name="Textfeld 9">
            <a:extLst>
              <a:ext uri="{FF2B5EF4-FFF2-40B4-BE49-F238E27FC236}">
                <a16:creationId xmlns:a16="http://schemas.microsoft.com/office/drawing/2014/main" id="{AC3303D2-F8B9-41A1-B51D-E3EB1407557C}"/>
              </a:ext>
            </a:extLst>
          </p:cNvPr>
          <p:cNvSpPr txBox="1"/>
          <p:nvPr/>
        </p:nvSpPr>
        <p:spPr>
          <a:xfrm>
            <a:off x="1047801" y="3686669"/>
            <a:ext cx="1721525" cy="523220"/>
          </a:xfrm>
          <a:prstGeom prst="rect">
            <a:avLst/>
          </a:prstGeom>
          <a:noFill/>
        </p:spPr>
        <p:txBody>
          <a:bodyPr wrap="square" rtlCol="0">
            <a:spAutoFit/>
          </a:bodyPr>
          <a:lstStyle/>
          <a:p>
            <a:r>
              <a:rPr lang="de-DE" sz="2800" dirty="0"/>
              <a:t>Hardware</a:t>
            </a:r>
          </a:p>
        </p:txBody>
      </p:sp>
      <p:sp>
        <p:nvSpPr>
          <p:cNvPr id="11" name="Textfeld 10">
            <a:extLst>
              <a:ext uri="{FF2B5EF4-FFF2-40B4-BE49-F238E27FC236}">
                <a16:creationId xmlns:a16="http://schemas.microsoft.com/office/drawing/2014/main" id="{DA98E3B4-A633-45AB-8754-9458272D09E2}"/>
              </a:ext>
            </a:extLst>
          </p:cNvPr>
          <p:cNvSpPr txBox="1"/>
          <p:nvPr/>
        </p:nvSpPr>
        <p:spPr>
          <a:xfrm>
            <a:off x="2339442" y="5237500"/>
            <a:ext cx="1980009" cy="523220"/>
          </a:xfrm>
          <a:prstGeom prst="rect">
            <a:avLst/>
          </a:prstGeom>
          <a:noFill/>
        </p:spPr>
        <p:txBody>
          <a:bodyPr wrap="square" rtlCol="0">
            <a:spAutoFit/>
          </a:bodyPr>
          <a:lstStyle/>
          <a:p>
            <a:r>
              <a:rPr lang="de-DE" sz="2800" dirty="0"/>
              <a:t>Funktionen</a:t>
            </a:r>
          </a:p>
        </p:txBody>
      </p:sp>
      <p:sp>
        <p:nvSpPr>
          <p:cNvPr id="12" name="Textfeld 11">
            <a:extLst>
              <a:ext uri="{FF2B5EF4-FFF2-40B4-BE49-F238E27FC236}">
                <a16:creationId xmlns:a16="http://schemas.microsoft.com/office/drawing/2014/main" id="{73D38D61-502A-4CF9-9570-57B6D8C0D21B}"/>
              </a:ext>
            </a:extLst>
          </p:cNvPr>
          <p:cNvSpPr txBox="1"/>
          <p:nvPr/>
        </p:nvSpPr>
        <p:spPr>
          <a:xfrm>
            <a:off x="6291943" y="5486753"/>
            <a:ext cx="2085704" cy="523220"/>
          </a:xfrm>
          <a:prstGeom prst="rect">
            <a:avLst/>
          </a:prstGeom>
          <a:noFill/>
        </p:spPr>
        <p:txBody>
          <a:bodyPr wrap="square" rtlCol="0">
            <a:spAutoFit/>
          </a:bodyPr>
          <a:lstStyle/>
          <a:p>
            <a:r>
              <a:rPr lang="de-DE" sz="2800" dirty="0"/>
              <a:t>Dialoge, GUI</a:t>
            </a:r>
          </a:p>
        </p:txBody>
      </p:sp>
      <p:sp>
        <p:nvSpPr>
          <p:cNvPr id="13" name="Textfeld 12">
            <a:extLst>
              <a:ext uri="{FF2B5EF4-FFF2-40B4-BE49-F238E27FC236}">
                <a16:creationId xmlns:a16="http://schemas.microsoft.com/office/drawing/2014/main" id="{2F81AA80-5327-4DD0-B287-2BB229F1D85C}"/>
              </a:ext>
            </a:extLst>
          </p:cNvPr>
          <p:cNvSpPr txBox="1"/>
          <p:nvPr/>
        </p:nvSpPr>
        <p:spPr>
          <a:xfrm>
            <a:off x="5007425" y="3805822"/>
            <a:ext cx="1240972" cy="523220"/>
          </a:xfrm>
          <a:prstGeom prst="rect">
            <a:avLst/>
          </a:prstGeom>
          <a:noFill/>
        </p:spPr>
        <p:txBody>
          <a:bodyPr wrap="square" rtlCol="0">
            <a:spAutoFit/>
          </a:bodyPr>
          <a:lstStyle/>
          <a:p>
            <a:r>
              <a:rPr lang="de-DE" sz="2800" dirty="0"/>
              <a:t>System</a:t>
            </a:r>
          </a:p>
        </p:txBody>
      </p:sp>
      <p:cxnSp>
        <p:nvCxnSpPr>
          <p:cNvPr id="23" name="Gerade Verbindung mit Pfeil 22">
            <a:extLst>
              <a:ext uri="{FF2B5EF4-FFF2-40B4-BE49-F238E27FC236}">
                <a16:creationId xmlns:a16="http://schemas.microsoft.com/office/drawing/2014/main" id="{18F42FDD-39A1-4832-A395-990994297026}"/>
              </a:ext>
            </a:extLst>
          </p:cNvPr>
          <p:cNvCxnSpPr>
            <a:cxnSpLocks/>
            <a:stCxn id="8" idx="1"/>
          </p:cNvCxnSpPr>
          <p:nvPr/>
        </p:nvCxnSpPr>
        <p:spPr>
          <a:xfrm flipH="1">
            <a:off x="6383383" y="3690610"/>
            <a:ext cx="992777" cy="798297"/>
          </a:xfrm>
          <a:prstGeom prst="straightConnector1">
            <a:avLst/>
          </a:prstGeom>
          <a:ln w="28575"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8" name="Gerade Verbindung mit Pfeil 27">
            <a:extLst>
              <a:ext uri="{FF2B5EF4-FFF2-40B4-BE49-F238E27FC236}">
                <a16:creationId xmlns:a16="http://schemas.microsoft.com/office/drawing/2014/main" id="{E8CBFDE2-CD6C-448A-8C82-AFDA28218DE9}"/>
              </a:ext>
            </a:extLst>
          </p:cNvPr>
          <p:cNvCxnSpPr>
            <a:cxnSpLocks/>
            <a:stCxn id="12" idx="0"/>
          </p:cNvCxnSpPr>
          <p:nvPr/>
        </p:nvCxnSpPr>
        <p:spPr>
          <a:xfrm flipH="1" flipV="1">
            <a:off x="5627911" y="4432126"/>
            <a:ext cx="1706884" cy="1054627"/>
          </a:xfrm>
          <a:prstGeom prst="straightConnector1">
            <a:avLst/>
          </a:prstGeom>
          <a:ln w="28575"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8" name="Gerade Verbindung mit Pfeil 17">
            <a:extLst>
              <a:ext uri="{FF2B5EF4-FFF2-40B4-BE49-F238E27FC236}">
                <a16:creationId xmlns:a16="http://schemas.microsoft.com/office/drawing/2014/main" id="{9EFE9A20-1470-4C5B-B1EC-6B99A2003671}"/>
              </a:ext>
            </a:extLst>
          </p:cNvPr>
          <p:cNvCxnSpPr>
            <a:cxnSpLocks/>
          </p:cNvCxnSpPr>
          <p:nvPr/>
        </p:nvCxnSpPr>
        <p:spPr>
          <a:xfrm>
            <a:off x="4377441" y="2954374"/>
            <a:ext cx="1165167" cy="628047"/>
          </a:xfrm>
          <a:prstGeom prst="straightConnector1">
            <a:avLst/>
          </a:prstGeom>
          <a:ln w="28575"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5" name="Gerade Verbindung mit Pfeil 14">
            <a:extLst>
              <a:ext uri="{FF2B5EF4-FFF2-40B4-BE49-F238E27FC236}">
                <a16:creationId xmlns:a16="http://schemas.microsoft.com/office/drawing/2014/main" id="{2C7533B7-28B4-42C2-8BA3-E190DA24F91C}"/>
              </a:ext>
            </a:extLst>
          </p:cNvPr>
          <p:cNvCxnSpPr>
            <a:cxnSpLocks/>
            <a:stCxn id="11" idx="0"/>
          </p:cNvCxnSpPr>
          <p:nvPr/>
        </p:nvCxnSpPr>
        <p:spPr>
          <a:xfrm flipV="1">
            <a:off x="3329447" y="4552443"/>
            <a:ext cx="1726858" cy="685057"/>
          </a:xfrm>
          <a:prstGeom prst="straightConnector1">
            <a:avLst/>
          </a:prstGeom>
          <a:ln w="28575"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10527361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01BEC5F-B1AA-42EA-B5EC-58DC0432B56B}"/>
              </a:ext>
            </a:extLst>
          </p:cNvPr>
          <p:cNvSpPr>
            <a:spLocks noGrp="1"/>
          </p:cNvSpPr>
          <p:nvPr>
            <p:ph type="title"/>
          </p:nvPr>
        </p:nvSpPr>
        <p:spPr>
          <a:xfrm>
            <a:off x="838200" y="365125"/>
            <a:ext cx="10515600" cy="732155"/>
          </a:xfrm>
        </p:spPr>
        <p:txBody>
          <a:bodyPr/>
          <a:lstStyle/>
          <a:p>
            <a:r>
              <a:rPr lang="de-DE" b="1" dirty="0"/>
              <a:t>Was ist Anforderungsmanagement?</a:t>
            </a:r>
          </a:p>
        </p:txBody>
      </p:sp>
      <p:sp>
        <p:nvSpPr>
          <p:cNvPr id="3" name="Inhaltsplatzhalter 2">
            <a:extLst>
              <a:ext uri="{FF2B5EF4-FFF2-40B4-BE49-F238E27FC236}">
                <a16:creationId xmlns:a16="http://schemas.microsoft.com/office/drawing/2014/main" id="{C5298C59-EB27-48E1-BA33-0EC8E32454A0}"/>
              </a:ext>
            </a:extLst>
          </p:cNvPr>
          <p:cNvSpPr>
            <a:spLocks noGrp="1"/>
          </p:cNvSpPr>
          <p:nvPr>
            <p:ph idx="1"/>
          </p:nvPr>
        </p:nvSpPr>
        <p:spPr>
          <a:xfrm>
            <a:off x="838200" y="1097280"/>
            <a:ext cx="10515600" cy="452845"/>
          </a:xfrm>
        </p:spPr>
        <p:txBody>
          <a:bodyPr>
            <a:normAutofit lnSpcReduction="10000"/>
          </a:bodyPr>
          <a:lstStyle/>
          <a:p>
            <a:pPr marL="0" indent="0">
              <a:buNone/>
            </a:pPr>
            <a:r>
              <a:rPr lang="de-DE" dirty="0"/>
              <a:t>Multifacettenmodellierung</a:t>
            </a:r>
          </a:p>
        </p:txBody>
      </p:sp>
      <p:sp>
        <p:nvSpPr>
          <p:cNvPr id="4" name="Textfeld 3">
            <a:extLst>
              <a:ext uri="{FF2B5EF4-FFF2-40B4-BE49-F238E27FC236}">
                <a16:creationId xmlns:a16="http://schemas.microsoft.com/office/drawing/2014/main" id="{7DE134A3-2EF1-432B-929C-8DC6A022A3A0}"/>
              </a:ext>
            </a:extLst>
          </p:cNvPr>
          <p:cNvSpPr txBox="1"/>
          <p:nvPr/>
        </p:nvSpPr>
        <p:spPr>
          <a:xfrm>
            <a:off x="838200" y="1550125"/>
            <a:ext cx="10831286" cy="4524315"/>
          </a:xfrm>
          <a:prstGeom prst="rect">
            <a:avLst/>
          </a:prstGeom>
          <a:noFill/>
        </p:spPr>
        <p:txBody>
          <a:bodyPr wrap="square" rtlCol="0">
            <a:spAutoFit/>
          </a:bodyPr>
          <a:lstStyle/>
          <a:p>
            <a:pPr marL="342900" indent="-342900">
              <a:buFont typeface="Wingdings" panose="05000000000000000000" pitchFamily="2" charset="2"/>
              <a:buChar char="§"/>
            </a:pPr>
            <a:r>
              <a:rPr lang="de-DE" sz="2400" dirty="0"/>
              <a:t>funktionsorientierte Sicht	</a:t>
            </a:r>
          </a:p>
          <a:p>
            <a:pPr marL="800100" lvl="1" indent="-342900">
              <a:buFont typeface="Wingdings" panose="05000000000000000000" pitchFamily="2" charset="2"/>
              <a:buChar char="Ø"/>
            </a:pPr>
            <a:r>
              <a:rPr lang="de-DE" sz="2400" dirty="0"/>
              <a:t>Modelle: Datenflussdiagramme, UseCases, Interaktionsdiagramme</a:t>
            </a:r>
          </a:p>
          <a:p>
            <a:pPr marL="342900" indent="-342900">
              <a:buFont typeface="Wingdings" panose="05000000000000000000" pitchFamily="2" charset="2"/>
              <a:buChar char="§"/>
            </a:pPr>
            <a:r>
              <a:rPr lang="de-DE" sz="2400" dirty="0"/>
              <a:t>datenorientierte Sicht</a:t>
            </a:r>
          </a:p>
          <a:p>
            <a:pPr marL="800100" lvl="1" indent="-342900">
              <a:buFont typeface="Wingdings" panose="05000000000000000000" pitchFamily="2" charset="2"/>
              <a:buChar char="Ø"/>
            </a:pPr>
            <a:r>
              <a:rPr lang="de-DE" sz="2400" dirty="0"/>
              <a:t>Modelle: ERM-Diagramme</a:t>
            </a:r>
          </a:p>
          <a:p>
            <a:pPr marL="342900" indent="-342900">
              <a:buFont typeface="Wingdings" panose="05000000000000000000" pitchFamily="2" charset="2"/>
              <a:buChar char="§"/>
            </a:pPr>
            <a:r>
              <a:rPr lang="de-DE" sz="2400" dirty="0"/>
              <a:t>objektorientierte Sicht</a:t>
            </a:r>
          </a:p>
          <a:p>
            <a:pPr marL="800100" lvl="1" indent="-342900">
              <a:buFont typeface="Wingdings" panose="05000000000000000000" pitchFamily="2" charset="2"/>
              <a:buChar char="Ø"/>
            </a:pPr>
            <a:r>
              <a:rPr lang="de-DE" sz="2400" dirty="0"/>
              <a:t>Modelle: Domänenklassendiagramme, etc.: UML</a:t>
            </a:r>
          </a:p>
          <a:p>
            <a:pPr marL="342900" indent="-342900">
              <a:buFont typeface="Wingdings" panose="05000000000000000000" pitchFamily="2" charset="2"/>
              <a:buChar char="§"/>
            </a:pPr>
            <a:r>
              <a:rPr lang="de-DE" sz="2400" dirty="0"/>
              <a:t>algorithmische und regelbasierte Sicht</a:t>
            </a:r>
          </a:p>
          <a:p>
            <a:pPr marL="800100" lvl="1" indent="-342900">
              <a:buFont typeface="Wingdings" panose="05000000000000000000" pitchFamily="2" charset="2"/>
              <a:buChar char="Ø"/>
            </a:pPr>
            <a:r>
              <a:rPr lang="de-DE" sz="2400" dirty="0"/>
              <a:t>Modelle: Fluss-/Struktogramme, Entscheidungsbäume und -Tabellen, Logik</a:t>
            </a:r>
          </a:p>
          <a:p>
            <a:pPr marL="342900" indent="-342900">
              <a:buFont typeface="Wingdings" panose="05000000000000000000" pitchFamily="2" charset="2"/>
              <a:buChar char="§"/>
            </a:pPr>
            <a:r>
              <a:rPr lang="de-DE" sz="2400" dirty="0"/>
              <a:t>zustandsorientierte Sicht</a:t>
            </a:r>
          </a:p>
          <a:p>
            <a:pPr marL="800100" lvl="1" indent="-342900">
              <a:buFont typeface="Wingdings" panose="05000000000000000000" pitchFamily="2" charset="2"/>
              <a:buChar char="Ø"/>
            </a:pPr>
            <a:r>
              <a:rPr lang="de-DE" sz="2400" dirty="0"/>
              <a:t>Modelle: Automaten, state Charts, Petri-Netze</a:t>
            </a:r>
          </a:p>
          <a:p>
            <a:pPr marL="342900" indent="-342900">
              <a:buFont typeface="Wingdings" panose="05000000000000000000" pitchFamily="2" charset="2"/>
              <a:buChar char="§"/>
            </a:pPr>
            <a:r>
              <a:rPr lang="de-DE" sz="2400" dirty="0"/>
              <a:t>ergonomische Sicht</a:t>
            </a:r>
          </a:p>
          <a:p>
            <a:pPr marL="800100" lvl="1" indent="-342900">
              <a:buFont typeface="Wingdings" panose="05000000000000000000" pitchFamily="2" charset="2"/>
              <a:buChar char="Ø"/>
            </a:pPr>
            <a:r>
              <a:rPr lang="de-DE" sz="2400" dirty="0"/>
              <a:t>Methoden: Strukturierte Analyse, Objektorientierte Analyse</a:t>
            </a:r>
          </a:p>
        </p:txBody>
      </p:sp>
    </p:spTree>
    <p:extLst>
      <p:ext uri="{BB962C8B-B14F-4D97-AF65-F5344CB8AC3E}">
        <p14:creationId xmlns:p14="http://schemas.microsoft.com/office/powerpoint/2010/main" val="34783894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01BEC5F-B1AA-42EA-B5EC-58DC0432B56B}"/>
              </a:ext>
            </a:extLst>
          </p:cNvPr>
          <p:cNvSpPr>
            <a:spLocks noGrp="1"/>
          </p:cNvSpPr>
          <p:nvPr>
            <p:ph type="title"/>
          </p:nvPr>
        </p:nvSpPr>
        <p:spPr>
          <a:xfrm>
            <a:off x="838200" y="365125"/>
            <a:ext cx="10515600" cy="732155"/>
          </a:xfrm>
        </p:spPr>
        <p:txBody>
          <a:bodyPr/>
          <a:lstStyle/>
          <a:p>
            <a:r>
              <a:rPr lang="de-DE" b="1" dirty="0"/>
              <a:t>Was ist Anforderungsmanagement?</a:t>
            </a:r>
          </a:p>
        </p:txBody>
      </p:sp>
      <p:sp>
        <p:nvSpPr>
          <p:cNvPr id="3" name="Inhaltsplatzhalter 2">
            <a:extLst>
              <a:ext uri="{FF2B5EF4-FFF2-40B4-BE49-F238E27FC236}">
                <a16:creationId xmlns:a16="http://schemas.microsoft.com/office/drawing/2014/main" id="{C5298C59-EB27-48E1-BA33-0EC8E32454A0}"/>
              </a:ext>
            </a:extLst>
          </p:cNvPr>
          <p:cNvSpPr>
            <a:spLocks noGrp="1"/>
          </p:cNvSpPr>
          <p:nvPr>
            <p:ph idx="1"/>
          </p:nvPr>
        </p:nvSpPr>
        <p:spPr>
          <a:xfrm>
            <a:off x="838200" y="1097280"/>
            <a:ext cx="10515600" cy="452845"/>
          </a:xfrm>
        </p:spPr>
        <p:txBody>
          <a:bodyPr>
            <a:normAutofit lnSpcReduction="10000"/>
          </a:bodyPr>
          <a:lstStyle/>
          <a:p>
            <a:pPr marL="0" indent="0">
              <a:buNone/>
            </a:pPr>
            <a:r>
              <a:rPr lang="de-DE" dirty="0"/>
              <a:t>Übersicht</a:t>
            </a:r>
          </a:p>
        </p:txBody>
      </p:sp>
      <p:graphicFrame>
        <p:nvGraphicFramePr>
          <p:cNvPr id="6" name="Objekt 5">
            <a:extLst>
              <a:ext uri="{FF2B5EF4-FFF2-40B4-BE49-F238E27FC236}">
                <a16:creationId xmlns:a16="http://schemas.microsoft.com/office/drawing/2014/main" id="{2C31A1BB-EB4C-4459-92D5-5B9F0749F457}"/>
              </a:ext>
            </a:extLst>
          </p:cNvPr>
          <p:cNvGraphicFramePr>
            <a:graphicFrameLocks noChangeAspect="1"/>
          </p:cNvGraphicFramePr>
          <p:nvPr>
            <p:extLst>
              <p:ext uri="{D42A27DB-BD31-4B8C-83A1-F6EECF244321}">
                <p14:modId xmlns:p14="http://schemas.microsoft.com/office/powerpoint/2010/main" val="2781280005"/>
              </p:ext>
            </p:extLst>
          </p:nvPr>
        </p:nvGraphicFramePr>
        <p:xfrm>
          <a:off x="1023938" y="4422004"/>
          <a:ext cx="3291569" cy="1510937"/>
        </p:xfrm>
        <a:graphic>
          <a:graphicData uri="http://schemas.openxmlformats.org/presentationml/2006/ole">
            <mc:AlternateContent xmlns:mc="http://schemas.openxmlformats.org/markup-compatibility/2006">
              <mc:Choice xmlns:v="urn:schemas-microsoft-com:vml" Requires="v">
                <p:oleObj name="Worksheet" r:id="rId2" imgW="1607643" imgH="738958" progId="Excel.Sheet.12">
                  <p:embed/>
                </p:oleObj>
              </mc:Choice>
              <mc:Fallback>
                <p:oleObj name="Worksheet" r:id="rId2" imgW="1607643" imgH="738958" progId="Excel.Sheet.12">
                  <p:embed/>
                  <p:pic>
                    <p:nvPicPr>
                      <p:cNvPr id="0" name=""/>
                      <p:cNvPicPr/>
                      <p:nvPr/>
                    </p:nvPicPr>
                    <p:blipFill>
                      <a:blip r:embed="rId3"/>
                      <a:stretch>
                        <a:fillRect/>
                      </a:stretch>
                    </p:blipFill>
                    <p:spPr>
                      <a:xfrm>
                        <a:off x="1023938" y="4422004"/>
                        <a:ext cx="3291569" cy="1510937"/>
                      </a:xfrm>
                      <a:prstGeom prst="rect">
                        <a:avLst/>
                      </a:prstGeom>
                    </p:spPr>
                  </p:pic>
                </p:oleObj>
              </mc:Fallback>
            </mc:AlternateContent>
          </a:graphicData>
        </a:graphic>
      </p:graphicFrame>
      <p:graphicFrame>
        <p:nvGraphicFramePr>
          <p:cNvPr id="10" name="Objekt 9">
            <a:extLst>
              <a:ext uri="{FF2B5EF4-FFF2-40B4-BE49-F238E27FC236}">
                <a16:creationId xmlns:a16="http://schemas.microsoft.com/office/drawing/2014/main" id="{05D61FAD-0BEA-4E8D-BE62-CBD58679BCD6}"/>
              </a:ext>
            </a:extLst>
          </p:cNvPr>
          <p:cNvGraphicFramePr>
            <a:graphicFrameLocks noChangeAspect="1"/>
          </p:cNvGraphicFramePr>
          <p:nvPr>
            <p:extLst>
              <p:ext uri="{D42A27DB-BD31-4B8C-83A1-F6EECF244321}">
                <p14:modId xmlns:p14="http://schemas.microsoft.com/office/powerpoint/2010/main" val="1684639691"/>
              </p:ext>
            </p:extLst>
          </p:nvPr>
        </p:nvGraphicFramePr>
        <p:xfrm>
          <a:off x="6878974" y="4406764"/>
          <a:ext cx="3606145" cy="1493193"/>
        </p:xfrm>
        <a:graphic>
          <a:graphicData uri="http://schemas.openxmlformats.org/presentationml/2006/ole">
            <mc:AlternateContent xmlns:mc="http://schemas.openxmlformats.org/markup-compatibility/2006">
              <mc:Choice xmlns:v="urn:schemas-microsoft-com:vml" Requires="v">
                <p:oleObj name="Worksheet" r:id="rId4" imgW="1783293" imgH="738958" progId="Excel.Sheet.12">
                  <p:embed/>
                </p:oleObj>
              </mc:Choice>
              <mc:Fallback>
                <p:oleObj name="Worksheet" r:id="rId4" imgW="1783293" imgH="738958" progId="Excel.Sheet.12">
                  <p:embed/>
                  <p:pic>
                    <p:nvPicPr>
                      <p:cNvPr id="0" name=""/>
                      <p:cNvPicPr/>
                      <p:nvPr/>
                    </p:nvPicPr>
                    <p:blipFill>
                      <a:blip r:embed="rId5"/>
                      <a:stretch>
                        <a:fillRect/>
                      </a:stretch>
                    </p:blipFill>
                    <p:spPr>
                      <a:xfrm>
                        <a:off x="6878974" y="4406764"/>
                        <a:ext cx="3606145" cy="1493193"/>
                      </a:xfrm>
                      <a:prstGeom prst="rect">
                        <a:avLst/>
                      </a:prstGeom>
                    </p:spPr>
                  </p:pic>
                </p:oleObj>
              </mc:Fallback>
            </mc:AlternateContent>
          </a:graphicData>
        </a:graphic>
      </p:graphicFrame>
      <p:graphicFrame>
        <p:nvGraphicFramePr>
          <p:cNvPr id="13" name="Objekt 12">
            <a:extLst>
              <a:ext uri="{FF2B5EF4-FFF2-40B4-BE49-F238E27FC236}">
                <a16:creationId xmlns:a16="http://schemas.microsoft.com/office/drawing/2014/main" id="{3A4D5EFB-3DDA-40C9-AAD2-004CCF6DC75E}"/>
              </a:ext>
            </a:extLst>
          </p:cNvPr>
          <p:cNvGraphicFramePr>
            <a:graphicFrameLocks noChangeAspect="1"/>
          </p:cNvGraphicFramePr>
          <p:nvPr>
            <p:extLst>
              <p:ext uri="{D42A27DB-BD31-4B8C-83A1-F6EECF244321}">
                <p14:modId xmlns:p14="http://schemas.microsoft.com/office/powerpoint/2010/main" val="3685183574"/>
              </p:ext>
            </p:extLst>
          </p:nvPr>
        </p:nvGraphicFramePr>
        <p:xfrm>
          <a:off x="6878974" y="3145593"/>
          <a:ext cx="3606145" cy="754626"/>
        </p:xfrm>
        <a:graphic>
          <a:graphicData uri="http://schemas.openxmlformats.org/presentationml/2006/ole">
            <mc:AlternateContent xmlns:mc="http://schemas.openxmlformats.org/markup-compatibility/2006">
              <mc:Choice xmlns:v="urn:schemas-microsoft-com:vml" Requires="v">
                <p:oleObj name="Worksheet" r:id="rId6" imgW="1783293" imgH="373530" progId="Excel.Sheet.12">
                  <p:embed/>
                </p:oleObj>
              </mc:Choice>
              <mc:Fallback>
                <p:oleObj name="Worksheet" r:id="rId6" imgW="1783293" imgH="373530" progId="Excel.Sheet.12">
                  <p:embed/>
                  <p:pic>
                    <p:nvPicPr>
                      <p:cNvPr id="0" name=""/>
                      <p:cNvPicPr/>
                      <p:nvPr/>
                    </p:nvPicPr>
                    <p:blipFill>
                      <a:blip r:embed="rId7"/>
                      <a:stretch>
                        <a:fillRect/>
                      </a:stretch>
                    </p:blipFill>
                    <p:spPr>
                      <a:xfrm>
                        <a:off x="6878974" y="3145593"/>
                        <a:ext cx="3606145" cy="754626"/>
                      </a:xfrm>
                      <a:prstGeom prst="rect">
                        <a:avLst/>
                      </a:prstGeom>
                      <a:solidFill>
                        <a:schemeClr val="accent6">
                          <a:lumMod val="20000"/>
                          <a:lumOff val="80000"/>
                        </a:schemeClr>
                      </a:solidFill>
                    </p:spPr>
                  </p:pic>
                </p:oleObj>
              </mc:Fallback>
            </mc:AlternateContent>
          </a:graphicData>
        </a:graphic>
      </p:graphicFrame>
      <p:graphicFrame>
        <p:nvGraphicFramePr>
          <p:cNvPr id="15" name="Objekt 14">
            <a:extLst>
              <a:ext uri="{FF2B5EF4-FFF2-40B4-BE49-F238E27FC236}">
                <a16:creationId xmlns:a16="http://schemas.microsoft.com/office/drawing/2014/main" id="{19935268-D84A-4CF9-8053-EF276EA00565}"/>
              </a:ext>
            </a:extLst>
          </p:cNvPr>
          <p:cNvGraphicFramePr>
            <a:graphicFrameLocks noChangeAspect="1"/>
          </p:cNvGraphicFramePr>
          <p:nvPr>
            <p:extLst>
              <p:ext uri="{D42A27DB-BD31-4B8C-83A1-F6EECF244321}">
                <p14:modId xmlns:p14="http://schemas.microsoft.com/office/powerpoint/2010/main" val="3607050288"/>
              </p:ext>
            </p:extLst>
          </p:nvPr>
        </p:nvGraphicFramePr>
        <p:xfrm>
          <a:off x="1023937" y="3140537"/>
          <a:ext cx="3315871" cy="769231"/>
        </p:xfrm>
        <a:graphic>
          <a:graphicData uri="http://schemas.openxmlformats.org/presentationml/2006/ole">
            <mc:AlternateContent xmlns:mc="http://schemas.openxmlformats.org/markup-compatibility/2006">
              <mc:Choice xmlns:v="urn:schemas-microsoft-com:vml" Requires="v">
                <p:oleObj name="Worksheet" r:id="rId8" imgW="1607643" imgH="373530" progId="Excel.Sheet.12">
                  <p:embed/>
                </p:oleObj>
              </mc:Choice>
              <mc:Fallback>
                <p:oleObj name="Worksheet" r:id="rId8" imgW="1607643" imgH="373530" progId="Excel.Sheet.12">
                  <p:embed/>
                  <p:pic>
                    <p:nvPicPr>
                      <p:cNvPr id="0" name=""/>
                      <p:cNvPicPr/>
                      <p:nvPr/>
                    </p:nvPicPr>
                    <p:blipFill>
                      <a:blip r:embed="rId9"/>
                      <a:stretch>
                        <a:fillRect/>
                      </a:stretch>
                    </p:blipFill>
                    <p:spPr>
                      <a:xfrm>
                        <a:off x="1023937" y="3140537"/>
                        <a:ext cx="3315871" cy="769231"/>
                      </a:xfrm>
                      <a:prstGeom prst="rect">
                        <a:avLst/>
                      </a:prstGeom>
                      <a:solidFill>
                        <a:schemeClr val="accent6">
                          <a:lumMod val="20000"/>
                          <a:lumOff val="80000"/>
                        </a:schemeClr>
                      </a:solidFill>
                    </p:spPr>
                  </p:pic>
                </p:oleObj>
              </mc:Fallback>
            </mc:AlternateContent>
          </a:graphicData>
        </a:graphic>
      </p:graphicFrame>
      <p:graphicFrame>
        <p:nvGraphicFramePr>
          <p:cNvPr id="20" name="Objekt 19">
            <a:extLst>
              <a:ext uri="{FF2B5EF4-FFF2-40B4-BE49-F238E27FC236}">
                <a16:creationId xmlns:a16="http://schemas.microsoft.com/office/drawing/2014/main" id="{6ABDB013-A5A3-4556-B727-09EA7233DB99}"/>
              </a:ext>
            </a:extLst>
          </p:cNvPr>
          <p:cNvGraphicFramePr>
            <a:graphicFrameLocks noChangeAspect="1"/>
          </p:cNvGraphicFramePr>
          <p:nvPr>
            <p:extLst>
              <p:ext uri="{D42A27DB-BD31-4B8C-83A1-F6EECF244321}">
                <p14:modId xmlns:p14="http://schemas.microsoft.com/office/powerpoint/2010/main" val="3232041241"/>
              </p:ext>
            </p:extLst>
          </p:nvPr>
        </p:nvGraphicFramePr>
        <p:xfrm>
          <a:off x="3581517" y="1452996"/>
          <a:ext cx="4160533" cy="979433"/>
        </p:xfrm>
        <a:graphic>
          <a:graphicData uri="http://schemas.openxmlformats.org/presentationml/2006/ole">
            <mc:AlternateContent xmlns:mc="http://schemas.openxmlformats.org/markup-compatibility/2006">
              <mc:Choice xmlns:v="urn:schemas-microsoft-com:vml" Requires="v">
                <p:oleObj name="Worksheet" r:id="rId10" imgW="1653575" imgH="388454" progId="Excel.Sheet.12">
                  <p:embed/>
                </p:oleObj>
              </mc:Choice>
              <mc:Fallback>
                <p:oleObj name="Worksheet" r:id="rId10" imgW="1653575" imgH="388454" progId="Excel.Sheet.12">
                  <p:embed/>
                  <p:pic>
                    <p:nvPicPr>
                      <p:cNvPr id="0" name=""/>
                      <p:cNvPicPr/>
                      <p:nvPr/>
                    </p:nvPicPr>
                    <p:blipFill>
                      <a:blip r:embed="rId11"/>
                      <a:stretch>
                        <a:fillRect/>
                      </a:stretch>
                    </p:blipFill>
                    <p:spPr>
                      <a:xfrm>
                        <a:off x="3581517" y="1452996"/>
                        <a:ext cx="4160533" cy="979433"/>
                      </a:xfrm>
                      <a:prstGeom prst="rect">
                        <a:avLst/>
                      </a:prstGeom>
                      <a:solidFill>
                        <a:schemeClr val="accent1">
                          <a:lumMod val="20000"/>
                          <a:lumOff val="80000"/>
                        </a:schemeClr>
                      </a:solidFill>
                    </p:spPr>
                  </p:pic>
                </p:oleObj>
              </mc:Fallback>
            </mc:AlternateContent>
          </a:graphicData>
        </a:graphic>
      </p:graphicFrame>
      <p:cxnSp>
        <p:nvCxnSpPr>
          <p:cNvPr id="22" name="Verbinder: gewinkelt 21">
            <a:extLst>
              <a:ext uri="{FF2B5EF4-FFF2-40B4-BE49-F238E27FC236}">
                <a16:creationId xmlns:a16="http://schemas.microsoft.com/office/drawing/2014/main" id="{AE7AD6B0-417D-40D4-B13B-8C85AE486ED0}"/>
              </a:ext>
            </a:extLst>
          </p:cNvPr>
          <p:cNvCxnSpPr>
            <a:cxnSpLocks/>
            <a:stCxn id="20" idx="1"/>
            <a:endCxn id="15" idx="0"/>
          </p:cNvCxnSpPr>
          <p:nvPr/>
        </p:nvCxnSpPr>
        <p:spPr>
          <a:xfrm rot="10800000" flipV="1">
            <a:off x="2681873" y="1942711"/>
            <a:ext cx="899645" cy="1197825"/>
          </a:xfrm>
          <a:prstGeom prst="bentConnector2">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Verbinder: gewinkelt 23">
            <a:extLst>
              <a:ext uri="{FF2B5EF4-FFF2-40B4-BE49-F238E27FC236}">
                <a16:creationId xmlns:a16="http://schemas.microsoft.com/office/drawing/2014/main" id="{C69E435C-ACA8-4BE6-BF84-1A6463F1FB77}"/>
              </a:ext>
            </a:extLst>
          </p:cNvPr>
          <p:cNvCxnSpPr>
            <a:cxnSpLocks/>
            <a:stCxn id="20" idx="3"/>
            <a:endCxn id="13" idx="0"/>
          </p:cNvCxnSpPr>
          <p:nvPr/>
        </p:nvCxnSpPr>
        <p:spPr>
          <a:xfrm>
            <a:off x="7742050" y="1942712"/>
            <a:ext cx="939996" cy="1202881"/>
          </a:xfrm>
          <a:prstGeom prst="bentConnector2">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Gerade Verbindung mit Pfeil 28">
            <a:extLst>
              <a:ext uri="{FF2B5EF4-FFF2-40B4-BE49-F238E27FC236}">
                <a16:creationId xmlns:a16="http://schemas.microsoft.com/office/drawing/2014/main" id="{27AAC054-4A69-4AD9-B947-930CDA766219}"/>
              </a:ext>
            </a:extLst>
          </p:cNvPr>
          <p:cNvCxnSpPr>
            <a:cxnSpLocks/>
            <a:stCxn id="15" idx="2"/>
            <a:endCxn id="6" idx="0"/>
          </p:cNvCxnSpPr>
          <p:nvPr/>
        </p:nvCxnSpPr>
        <p:spPr>
          <a:xfrm flipH="1">
            <a:off x="2669722" y="3909768"/>
            <a:ext cx="12150" cy="51223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Gerade Verbindung mit Pfeil 31">
            <a:extLst>
              <a:ext uri="{FF2B5EF4-FFF2-40B4-BE49-F238E27FC236}">
                <a16:creationId xmlns:a16="http://schemas.microsoft.com/office/drawing/2014/main" id="{E22D2FBF-A408-4576-8EE9-D9A784911099}"/>
              </a:ext>
            </a:extLst>
          </p:cNvPr>
          <p:cNvCxnSpPr>
            <a:cxnSpLocks/>
            <a:endCxn id="10" idx="0"/>
          </p:cNvCxnSpPr>
          <p:nvPr/>
        </p:nvCxnSpPr>
        <p:spPr>
          <a:xfrm>
            <a:off x="8682046" y="3909768"/>
            <a:ext cx="0" cy="49699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94373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01BEC5F-B1AA-42EA-B5EC-58DC0432B56B}"/>
              </a:ext>
            </a:extLst>
          </p:cNvPr>
          <p:cNvSpPr>
            <a:spLocks noGrp="1"/>
          </p:cNvSpPr>
          <p:nvPr>
            <p:ph type="title"/>
          </p:nvPr>
        </p:nvSpPr>
        <p:spPr>
          <a:xfrm>
            <a:off x="838200" y="365125"/>
            <a:ext cx="10515600" cy="732155"/>
          </a:xfrm>
        </p:spPr>
        <p:txBody>
          <a:bodyPr/>
          <a:lstStyle/>
          <a:p>
            <a:r>
              <a:rPr lang="de-DE" b="1" dirty="0"/>
              <a:t>Was ist Anforderungsmanagement?</a:t>
            </a:r>
          </a:p>
        </p:txBody>
      </p:sp>
      <p:sp>
        <p:nvSpPr>
          <p:cNvPr id="3" name="Inhaltsplatzhalter 2">
            <a:extLst>
              <a:ext uri="{FF2B5EF4-FFF2-40B4-BE49-F238E27FC236}">
                <a16:creationId xmlns:a16="http://schemas.microsoft.com/office/drawing/2014/main" id="{C5298C59-EB27-48E1-BA33-0EC8E32454A0}"/>
              </a:ext>
            </a:extLst>
          </p:cNvPr>
          <p:cNvSpPr>
            <a:spLocks noGrp="1"/>
          </p:cNvSpPr>
          <p:nvPr>
            <p:ph idx="1"/>
          </p:nvPr>
        </p:nvSpPr>
        <p:spPr>
          <a:xfrm>
            <a:off x="838200" y="1097280"/>
            <a:ext cx="10515600" cy="452845"/>
          </a:xfrm>
        </p:spPr>
        <p:txBody>
          <a:bodyPr>
            <a:normAutofit lnSpcReduction="10000"/>
          </a:bodyPr>
          <a:lstStyle/>
          <a:p>
            <a:pPr marL="0" indent="0">
              <a:buNone/>
            </a:pPr>
            <a:r>
              <a:rPr lang="de-DE" dirty="0"/>
              <a:t>Der Anforderungsanalytiker als Dolmetscher</a:t>
            </a:r>
          </a:p>
        </p:txBody>
      </p:sp>
      <p:sp>
        <p:nvSpPr>
          <p:cNvPr id="4" name="Rechteck: abgerundete Ecken 3">
            <a:extLst>
              <a:ext uri="{FF2B5EF4-FFF2-40B4-BE49-F238E27FC236}">
                <a16:creationId xmlns:a16="http://schemas.microsoft.com/office/drawing/2014/main" id="{B4BAE0EB-074A-46A1-9513-28CAB03A387D}"/>
              </a:ext>
            </a:extLst>
          </p:cNvPr>
          <p:cNvSpPr/>
          <p:nvPr/>
        </p:nvSpPr>
        <p:spPr>
          <a:xfrm>
            <a:off x="4138367" y="1734531"/>
            <a:ext cx="3886984" cy="1093509"/>
          </a:xfrm>
          <a:prstGeom prst="roundRect">
            <a:avLst/>
          </a:prstGeom>
          <a:solidFill>
            <a:schemeClr val="accent6">
              <a:lumMod val="40000"/>
              <a:lumOff val="60000"/>
            </a:schemeClr>
          </a:solidFill>
        </p:spPr>
        <p:style>
          <a:lnRef idx="1">
            <a:schemeClr val="accent6"/>
          </a:lnRef>
          <a:fillRef idx="2">
            <a:schemeClr val="accent6"/>
          </a:fillRef>
          <a:effectRef idx="1">
            <a:schemeClr val="accent6"/>
          </a:effectRef>
          <a:fontRef idx="minor">
            <a:schemeClr val="dk1"/>
          </a:fontRef>
        </p:style>
        <p:txBody>
          <a:bodyPr rtlCol="0" anchor="ctr"/>
          <a:lstStyle/>
          <a:p>
            <a:pPr algn="ctr"/>
            <a:r>
              <a:rPr lang="de-DE" sz="4000" dirty="0"/>
              <a:t>Auftraggeber</a:t>
            </a:r>
          </a:p>
        </p:txBody>
      </p:sp>
      <p:sp>
        <p:nvSpPr>
          <p:cNvPr id="14" name="Rechteck: abgerundete Ecken 13">
            <a:extLst>
              <a:ext uri="{FF2B5EF4-FFF2-40B4-BE49-F238E27FC236}">
                <a16:creationId xmlns:a16="http://schemas.microsoft.com/office/drawing/2014/main" id="{75E3878A-7D98-49B5-9853-C6BC13BB5593}"/>
              </a:ext>
            </a:extLst>
          </p:cNvPr>
          <p:cNvSpPr/>
          <p:nvPr/>
        </p:nvSpPr>
        <p:spPr>
          <a:xfrm>
            <a:off x="4138366" y="3310378"/>
            <a:ext cx="3886985" cy="1093509"/>
          </a:xfrm>
          <a:prstGeom prst="roundRect">
            <a:avLst/>
          </a:prstGeom>
          <a:solidFill>
            <a:schemeClr val="accent1">
              <a:lumMod val="20000"/>
              <a:lumOff val="80000"/>
            </a:schemeClr>
          </a:solidFill>
        </p:spPr>
        <p:style>
          <a:lnRef idx="1">
            <a:schemeClr val="accent6"/>
          </a:lnRef>
          <a:fillRef idx="2">
            <a:schemeClr val="accent6"/>
          </a:fillRef>
          <a:effectRef idx="1">
            <a:schemeClr val="accent6"/>
          </a:effectRef>
          <a:fontRef idx="minor">
            <a:schemeClr val="dk1"/>
          </a:fontRef>
        </p:style>
        <p:txBody>
          <a:bodyPr rtlCol="0" anchor="ctr"/>
          <a:lstStyle/>
          <a:p>
            <a:pPr algn="ctr"/>
            <a:r>
              <a:rPr lang="de-DE" sz="4000" dirty="0"/>
              <a:t>Systemanalytiker</a:t>
            </a:r>
          </a:p>
        </p:txBody>
      </p:sp>
      <p:sp>
        <p:nvSpPr>
          <p:cNvPr id="16" name="Rechteck: abgerundete Ecken 15">
            <a:extLst>
              <a:ext uri="{FF2B5EF4-FFF2-40B4-BE49-F238E27FC236}">
                <a16:creationId xmlns:a16="http://schemas.microsoft.com/office/drawing/2014/main" id="{17F69141-A2CF-4625-9D07-D0CE1C06EAE6}"/>
              </a:ext>
            </a:extLst>
          </p:cNvPr>
          <p:cNvSpPr/>
          <p:nvPr/>
        </p:nvSpPr>
        <p:spPr>
          <a:xfrm>
            <a:off x="7748835" y="5024488"/>
            <a:ext cx="3553906" cy="1282986"/>
          </a:xfrm>
          <a:prstGeom prst="roundRect">
            <a:avLst/>
          </a:prstGeom>
          <a:solidFill>
            <a:schemeClr val="accent1">
              <a:lumMod val="60000"/>
              <a:lumOff val="40000"/>
            </a:schemeClr>
          </a:solidFill>
        </p:spPr>
        <p:style>
          <a:lnRef idx="1">
            <a:schemeClr val="accent6"/>
          </a:lnRef>
          <a:fillRef idx="2">
            <a:schemeClr val="accent6"/>
          </a:fillRef>
          <a:effectRef idx="1">
            <a:schemeClr val="accent6"/>
          </a:effectRef>
          <a:fontRef idx="minor">
            <a:schemeClr val="dk1"/>
          </a:fontRef>
        </p:style>
        <p:txBody>
          <a:bodyPr rtlCol="0" anchor="ctr"/>
          <a:lstStyle/>
          <a:p>
            <a:pPr algn="ctr"/>
            <a:r>
              <a:rPr lang="de-DE" sz="4000" dirty="0"/>
              <a:t>Entwickler</a:t>
            </a:r>
          </a:p>
        </p:txBody>
      </p:sp>
      <p:sp>
        <p:nvSpPr>
          <p:cNvPr id="17" name="Rechteck: abgerundete Ecken 16">
            <a:extLst>
              <a:ext uri="{FF2B5EF4-FFF2-40B4-BE49-F238E27FC236}">
                <a16:creationId xmlns:a16="http://schemas.microsoft.com/office/drawing/2014/main" id="{70E97E22-ED04-4A7D-B717-8FAAE8B7766E}"/>
              </a:ext>
            </a:extLst>
          </p:cNvPr>
          <p:cNvSpPr/>
          <p:nvPr/>
        </p:nvSpPr>
        <p:spPr>
          <a:xfrm>
            <a:off x="838200" y="5024487"/>
            <a:ext cx="3553906" cy="1282987"/>
          </a:xfrm>
          <a:prstGeom prst="roundRect">
            <a:avLst/>
          </a:prstGeom>
          <a:solidFill>
            <a:schemeClr val="accent1">
              <a:lumMod val="40000"/>
              <a:lumOff val="60000"/>
            </a:schemeClr>
          </a:solidFill>
        </p:spPr>
        <p:style>
          <a:lnRef idx="1">
            <a:schemeClr val="accent6"/>
          </a:lnRef>
          <a:fillRef idx="2">
            <a:schemeClr val="accent6"/>
          </a:fillRef>
          <a:effectRef idx="1">
            <a:schemeClr val="accent6"/>
          </a:effectRef>
          <a:fontRef idx="minor">
            <a:schemeClr val="dk1"/>
          </a:fontRef>
        </p:style>
        <p:txBody>
          <a:bodyPr rtlCol="0" anchor="ctr"/>
          <a:lstStyle/>
          <a:p>
            <a:pPr algn="ctr"/>
            <a:r>
              <a:rPr lang="de-DE" sz="4000" dirty="0"/>
              <a:t>Anwender/</a:t>
            </a:r>
          </a:p>
          <a:p>
            <a:pPr algn="ctr"/>
            <a:r>
              <a:rPr lang="de-DE" sz="4000" dirty="0"/>
              <a:t>Benutzer</a:t>
            </a:r>
          </a:p>
        </p:txBody>
      </p:sp>
      <p:cxnSp>
        <p:nvCxnSpPr>
          <p:cNvPr id="25" name="Gerade Verbindung mit Pfeil 24">
            <a:extLst>
              <a:ext uri="{FF2B5EF4-FFF2-40B4-BE49-F238E27FC236}">
                <a16:creationId xmlns:a16="http://schemas.microsoft.com/office/drawing/2014/main" id="{9710D37D-C7E5-4591-A862-E6098BAED80C}"/>
              </a:ext>
            </a:extLst>
          </p:cNvPr>
          <p:cNvCxnSpPr>
            <a:cxnSpLocks/>
            <a:stCxn id="14" idx="1"/>
            <a:endCxn id="17" idx="0"/>
          </p:cNvCxnSpPr>
          <p:nvPr/>
        </p:nvCxnSpPr>
        <p:spPr>
          <a:xfrm flipH="1">
            <a:off x="2615153" y="3857133"/>
            <a:ext cx="1523213" cy="1167354"/>
          </a:xfrm>
          <a:prstGeom prst="straightConnector1">
            <a:avLst/>
          </a:prstGeom>
          <a:ln w="31750">
            <a:headEnd type="stealth" w="lg" len="lg"/>
            <a:tailEnd type="stealth" w="lg" len="lg"/>
          </a:ln>
        </p:spPr>
        <p:style>
          <a:lnRef idx="3">
            <a:schemeClr val="dk1"/>
          </a:lnRef>
          <a:fillRef idx="0">
            <a:schemeClr val="dk1"/>
          </a:fillRef>
          <a:effectRef idx="2">
            <a:schemeClr val="dk1"/>
          </a:effectRef>
          <a:fontRef idx="minor">
            <a:schemeClr val="tx1"/>
          </a:fontRef>
        </p:style>
      </p:cxnSp>
      <p:cxnSp>
        <p:nvCxnSpPr>
          <p:cNvPr id="27" name="Gerade Verbindung mit Pfeil 26">
            <a:extLst>
              <a:ext uri="{FF2B5EF4-FFF2-40B4-BE49-F238E27FC236}">
                <a16:creationId xmlns:a16="http://schemas.microsoft.com/office/drawing/2014/main" id="{48B3BE15-171C-42DA-94C8-858FE57BF2DB}"/>
              </a:ext>
            </a:extLst>
          </p:cNvPr>
          <p:cNvCxnSpPr>
            <a:cxnSpLocks/>
            <a:endCxn id="14" idx="0"/>
          </p:cNvCxnSpPr>
          <p:nvPr/>
        </p:nvCxnSpPr>
        <p:spPr>
          <a:xfrm>
            <a:off x="6081859" y="2857533"/>
            <a:ext cx="0" cy="452845"/>
          </a:xfrm>
          <a:prstGeom prst="straightConnector1">
            <a:avLst/>
          </a:prstGeom>
          <a:ln w="31750">
            <a:headEnd type="stealth" w="lg" len="lg"/>
            <a:tailEnd type="stealth" w="lg" len="lg"/>
          </a:ln>
        </p:spPr>
        <p:style>
          <a:lnRef idx="3">
            <a:schemeClr val="dk1"/>
          </a:lnRef>
          <a:fillRef idx="0">
            <a:schemeClr val="dk1"/>
          </a:fillRef>
          <a:effectRef idx="2">
            <a:schemeClr val="dk1"/>
          </a:effectRef>
          <a:fontRef idx="minor">
            <a:schemeClr val="tx1"/>
          </a:fontRef>
        </p:style>
      </p:cxnSp>
      <p:cxnSp>
        <p:nvCxnSpPr>
          <p:cNvPr id="28" name="Gerade Verbindung mit Pfeil 27">
            <a:extLst>
              <a:ext uri="{FF2B5EF4-FFF2-40B4-BE49-F238E27FC236}">
                <a16:creationId xmlns:a16="http://schemas.microsoft.com/office/drawing/2014/main" id="{65E6DB84-195F-43A3-961B-2FBCDB664E74}"/>
              </a:ext>
            </a:extLst>
          </p:cNvPr>
          <p:cNvCxnSpPr>
            <a:cxnSpLocks/>
            <a:stCxn id="14" idx="3"/>
            <a:endCxn id="16" idx="0"/>
          </p:cNvCxnSpPr>
          <p:nvPr/>
        </p:nvCxnSpPr>
        <p:spPr>
          <a:xfrm>
            <a:off x="8025351" y="3857133"/>
            <a:ext cx="1500437" cy="1167355"/>
          </a:xfrm>
          <a:prstGeom prst="straightConnector1">
            <a:avLst/>
          </a:prstGeom>
          <a:ln w="31750">
            <a:headEnd type="stealth" w="lg" len="lg"/>
            <a:tailEnd type="stealth" w="lg" len="lg"/>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2298583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01BEC5F-B1AA-42EA-B5EC-58DC0432B56B}"/>
              </a:ext>
            </a:extLst>
          </p:cNvPr>
          <p:cNvSpPr>
            <a:spLocks noGrp="1"/>
          </p:cNvSpPr>
          <p:nvPr>
            <p:ph type="title"/>
          </p:nvPr>
        </p:nvSpPr>
        <p:spPr>
          <a:xfrm>
            <a:off x="838200" y="365125"/>
            <a:ext cx="10515600" cy="732155"/>
          </a:xfrm>
        </p:spPr>
        <p:txBody>
          <a:bodyPr/>
          <a:lstStyle/>
          <a:p>
            <a:r>
              <a:rPr lang="de-DE" b="1" dirty="0"/>
              <a:t>Was ist Anforderungsmanagement?</a:t>
            </a:r>
          </a:p>
        </p:txBody>
      </p:sp>
      <p:sp>
        <p:nvSpPr>
          <p:cNvPr id="3" name="Inhaltsplatzhalter 2">
            <a:extLst>
              <a:ext uri="{FF2B5EF4-FFF2-40B4-BE49-F238E27FC236}">
                <a16:creationId xmlns:a16="http://schemas.microsoft.com/office/drawing/2014/main" id="{C5298C59-EB27-48E1-BA33-0EC8E32454A0}"/>
              </a:ext>
            </a:extLst>
          </p:cNvPr>
          <p:cNvSpPr>
            <a:spLocks noGrp="1"/>
          </p:cNvSpPr>
          <p:nvPr>
            <p:ph idx="1"/>
          </p:nvPr>
        </p:nvSpPr>
        <p:spPr>
          <a:xfrm>
            <a:off x="838200" y="1097280"/>
            <a:ext cx="10515600" cy="452845"/>
          </a:xfrm>
        </p:spPr>
        <p:txBody>
          <a:bodyPr>
            <a:normAutofit lnSpcReduction="10000"/>
          </a:bodyPr>
          <a:lstStyle/>
          <a:p>
            <a:pPr marL="0" indent="0">
              <a:buNone/>
            </a:pPr>
            <a:r>
              <a:rPr lang="de-DE" dirty="0"/>
              <a:t>Festlegung der Anforderungen</a:t>
            </a:r>
          </a:p>
        </p:txBody>
      </p:sp>
      <p:sp>
        <p:nvSpPr>
          <p:cNvPr id="5" name="Textfeld 4">
            <a:extLst>
              <a:ext uri="{FF2B5EF4-FFF2-40B4-BE49-F238E27FC236}">
                <a16:creationId xmlns:a16="http://schemas.microsoft.com/office/drawing/2014/main" id="{686B48F4-67C7-4659-9015-079E9A7DC420}"/>
              </a:ext>
            </a:extLst>
          </p:cNvPr>
          <p:cNvSpPr txBox="1"/>
          <p:nvPr/>
        </p:nvSpPr>
        <p:spPr>
          <a:xfrm>
            <a:off x="838200" y="1660783"/>
            <a:ext cx="10515600" cy="4832092"/>
          </a:xfrm>
          <a:prstGeom prst="rect">
            <a:avLst/>
          </a:prstGeom>
          <a:noFill/>
        </p:spPr>
        <p:txBody>
          <a:bodyPr wrap="square" rtlCol="0">
            <a:spAutoFit/>
          </a:bodyPr>
          <a:lstStyle/>
          <a:p>
            <a:r>
              <a:rPr lang="de-DE" sz="2800" b="1" dirty="0"/>
              <a:t>Anforderungsermittlung:</a:t>
            </a:r>
            <a:r>
              <a:rPr lang="de-DE" sz="2800" dirty="0"/>
              <a:t> </a:t>
            </a:r>
          </a:p>
          <a:p>
            <a:pPr lvl="1"/>
            <a:r>
              <a:rPr lang="de-DE" sz="2800" dirty="0"/>
              <a:t>Sammeln von (funktionalen und nicht-funktionalen) Anforderungen z.B. durch Anwendergespräche, Dokumenten-Studium</a:t>
            </a:r>
          </a:p>
          <a:p>
            <a:r>
              <a:rPr lang="de-DE" sz="2800" b="1" dirty="0"/>
              <a:t>Anforderungsanalyse:</a:t>
            </a:r>
          </a:p>
          <a:p>
            <a:pPr lvl="1"/>
            <a:r>
              <a:rPr lang="de-DE" sz="2800" dirty="0"/>
              <a:t>Klassifizierung, Bewertung, Vergleich und Prüfung z.B. Kosten-/Nutzen-Aspekte, Konsistenz, Vollständigkeit</a:t>
            </a:r>
          </a:p>
          <a:p>
            <a:r>
              <a:rPr lang="de-DE" sz="2800" b="1" dirty="0"/>
              <a:t>Anforderungsbeschreibung:</a:t>
            </a:r>
          </a:p>
          <a:p>
            <a:pPr lvl="1"/>
            <a:r>
              <a:rPr lang="de-DE" sz="2800" dirty="0"/>
              <a:t>Beschreibung in einheitlicher Form (z.B. als Anwendungsfälle)</a:t>
            </a:r>
          </a:p>
          <a:p>
            <a:r>
              <a:rPr lang="de-DE" sz="2800" b="1" dirty="0"/>
              <a:t>Anforderungsrevision:</a:t>
            </a:r>
          </a:p>
          <a:p>
            <a:pPr lvl="1"/>
            <a:r>
              <a:rPr lang="de-DE" sz="2800" dirty="0"/>
              <a:t>Erneute Prüfung/Änderung von Anforderungen ggf. nur in formellem Änderungsverfahrens </a:t>
            </a:r>
          </a:p>
        </p:txBody>
      </p:sp>
    </p:spTree>
    <p:extLst>
      <p:ext uri="{BB962C8B-B14F-4D97-AF65-F5344CB8AC3E}">
        <p14:creationId xmlns:p14="http://schemas.microsoft.com/office/powerpoint/2010/main" val="21083754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01BEC5F-B1AA-42EA-B5EC-58DC0432B56B}"/>
              </a:ext>
            </a:extLst>
          </p:cNvPr>
          <p:cNvSpPr>
            <a:spLocks noGrp="1"/>
          </p:cNvSpPr>
          <p:nvPr>
            <p:ph type="title"/>
          </p:nvPr>
        </p:nvSpPr>
        <p:spPr>
          <a:xfrm>
            <a:off x="838200" y="365125"/>
            <a:ext cx="10515600" cy="732155"/>
          </a:xfrm>
        </p:spPr>
        <p:txBody>
          <a:bodyPr/>
          <a:lstStyle/>
          <a:p>
            <a:r>
              <a:rPr lang="de-DE" b="1" dirty="0"/>
              <a:t>Was ist Anforderungsmanagement?</a:t>
            </a:r>
          </a:p>
        </p:txBody>
      </p:sp>
      <p:sp>
        <p:nvSpPr>
          <p:cNvPr id="3" name="Inhaltsplatzhalter 2">
            <a:extLst>
              <a:ext uri="{FF2B5EF4-FFF2-40B4-BE49-F238E27FC236}">
                <a16:creationId xmlns:a16="http://schemas.microsoft.com/office/drawing/2014/main" id="{C5298C59-EB27-48E1-BA33-0EC8E32454A0}"/>
              </a:ext>
            </a:extLst>
          </p:cNvPr>
          <p:cNvSpPr>
            <a:spLocks noGrp="1"/>
          </p:cNvSpPr>
          <p:nvPr>
            <p:ph idx="1"/>
          </p:nvPr>
        </p:nvSpPr>
        <p:spPr>
          <a:xfrm>
            <a:off x="838200" y="1097280"/>
            <a:ext cx="10515600" cy="452845"/>
          </a:xfrm>
        </p:spPr>
        <p:txBody>
          <a:bodyPr>
            <a:normAutofit lnSpcReduction="10000"/>
          </a:bodyPr>
          <a:lstStyle/>
          <a:p>
            <a:pPr marL="0" indent="0">
              <a:buNone/>
            </a:pPr>
            <a:r>
              <a:rPr lang="de-DE" dirty="0"/>
              <a:t>Inhalt der Anforderungsbeschreibung</a:t>
            </a:r>
          </a:p>
        </p:txBody>
      </p:sp>
      <p:sp>
        <p:nvSpPr>
          <p:cNvPr id="5" name="Textfeld 4">
            <a:extLst>
              <a:ext uri="{FF2B5EF4-FFF2-40B4-BE49-F238E27FC236}">
                <a16:creationId xmlns:a16="http://schemas.microsoft.com/office/drawing/2014/main" id="{686B48F4-67C7-4659-9015-079E9A7DC420}"/>
              </a:ext>
            </a:extLst>
          </p:cNvPr>
          <p:cNvSpPr txBox="1"/>
          <p:nvPr/>
        </p:nvSpPr>
        <p:spPr>
          <a:xfrm>
            <a:off x="838200" y="1660783"/>
            <a:ext cx="10515600" cy="3539430"/>
          </a:xfrm>
          <a:prstGeom prst="rect">
            <a:avLst/>
          </a:prstGeom>
          <a:noFill/>
        </p:spPr>
        <p:txBody>
          <a:bodyPr wrap="square" rtlCol="0">
            <a:spAutoFit/>
          </a:bodyPr>
          <a:lstStyle/>
          <a:p>
            <a:pPr marL="457200" indent="-457200">
              <a:buFont typeface="Courier New" panose="02070309020205020404" pitchFamily="49" charset="0"/>
              <a:buChar char="o"/>
            </a:pPr>
            <a:r>
              <a:rPr lang="de-DE" sz="2800" dirty="0"/>
              <a:t>Zielsetzung</a:t>
            </a:r>
          </a:p>
          <a:p>
            <a:pPr marL="457200" indent="-457200">
              <a:buFont typeface="Courier New" panose="02070309020205020404" pitchFamily="49" charset="0"/>
              <a:buChar char="o"/>
            </a:pPr>
            <a:r>
              <a:rPr lang="de-DE" sz="2800" dirty="0"/>
              <a:t>allgemeine Beschreibung</a:t>
            </a:r>
          </a:p>
          <a:p>
            <a:pPr marL="457200" indent="-457200">
              <a:buFont typeface="Courier New" panose="02070309020205020404" pitchFamily="49" charset="0"/>
              <a:buChar char="o"/>
            </a:pPr>
            <a:r>
              <a:rPr lang="de-DE" sz="2800" dirty="0"/>
              <a:t>Definitionen und Abkürzungen</a:t>
            </a:r>
          </a:p>
          <a:p>
            <a:pPr marL="457200" indent="-457200">
              <a:buFont typeface="Courier New" panose="02070309020205020404" pitchFamily="49" charset="0"/>
              <a:buChar char="o"/>
            </a:pPr>
            <a:r>
              <a:rPr lang="de-DE" sz="2800" dirty="0"/>
              <a:t>Produktumfeld</a:t>
            </a:r>
          </a:p>
          <a:p>
            <a:pPr marL="457200" indent="-457200">
              <a:buFont typeface="Courier New" panose="02070309020205020404" pitchFamily="49" charset="0"/>
              <a:buChar char="o"/>
            </a:pPr>
            <a:r>
              <a:rPr lang="de-DE" sz="2800" dirty="0"/>
              <a:t>funktionale Anforderungen</a:t>
            </a:r>
          </a:p>
          <a:p>
            <a:pPr marL="457200" indent="-457200">
              <a:buFont typeface="Courier New" panose="02070309020205020404" pitchFamily="49" charset="0"/>
              <a:buChar char="o"/>
            </a:pPr>
            <a:r>
              <a:rPr lang="de-DE" sz="2800" dirty="0"/>
              <a:t>nicht-funktionale Anforderungen</a:t>
            </a:r>
          </a:p>
          <a:p>
            <a:pPr marL="457200" indent="-457200">
              <a:buFont typeface="Courier New" panose="02070309020205020404" pitchFamily="49" charset="0"/>
              <a:buChar char="o"/>
            </a:pPr>
            <a:r>
              <a:rPr lang="de-DE" sz="2800" dirty="0"/>
              <a:t>Abnahmekriterien</a:t>
            </a:r>
          </a:p>
          <a:p>
            <a:pPr marL="457200" indent="-457200">
              <a:buFont typeface="Courier New" panose="02070309020205020404" pitchFamily="49" charset="0"/>
              <a:buChar char="o"/>
            </a:pPr>
            <a:r>
              <a:rPr lang="de-DE" sz="2800" dirty="0"/>
              <a:t>Glossar, Index, Referenzen </a:t>
            </a:r>
          </a:p>
        </p:txBody>
      </p:sp>
      <p:sp>
        <p:nvSpPr>
          <p:cNvPr id="4" name="Textfeld 3">
            <a:extLst>
              <a:ext uri="{FF2B5EF4-FFF2-40B4-BE49-F238E27FC236}">
                <a16:creationId xmlns:a16="http://schemas.microsoft.com/office/drawing/2014/main" id="{AA095E8A-93E0-44A7-AE15-F2972EE073D5}"/>
              </a:ext>
            </a:extLst>
          </p:cNvPr>
          <p:cNvSpPr txBox="1"/>
          <p:nvPr/>
        </p:nvSpPr>
        <p:spPr>
          <a:xfrm>
            <a:off x="1300900" y="5760720"/>
            <a:ext cx="7692272" cy="646331"/>
          </a:xfrm>
          <a:prstGeom prst="rect">
            <a:avLst/>
          </a:prstGeom>
          <a:noFill/>
        </p:spPr>
        <p:txBody>
          <a:bodyPr wrap="square" rtlCol="0">
            <a:spAutoFit/>
          </a:bodyPr>
          <a:lstStyle/>
          <a:p>
            <a:r>
              <a:rPr lang="de-DE" dirty="0"/>
              <a:t>IEEE 830-‐98 Standard für Anforderungsdokumente</a:t>
            </a:r>
            <a:endParaRPr lang="de-DE" dirty="0">
              <a:hlinkClick r:id="rId2"/>
            </a:endParaRPr>
          </a:p>
          <a:p>
            <a:r>
              <a:rPr lang="de-DE" dirty="0">
                <a:hlinkClick r:id="rId2"/>
              </a:rPr>
              <a:t>https://de.wikipedia.org/wiki/Software_Requirements_Specification</a:t>
            </a:r>
            <a:endParaRPr lang="de-DE" dirty="0"/>
          </a:p>
        </p:txBody>
      </p:sp>
    </p:spTree>
    <p:extLst>
      <p:ext uri="{BB962C8B-B14F-4D97-AF65-F5344CB8AC3E}">
        <p14:creationId xmlns:p14="http://schemas.microsoft.com/office/powerpoint/2010/main" val="1028062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01BEC5F-B1AA-42EA-B5EC-58DC0432B56B}"/>
              </a:ext>
            </a:extLst>
          </p:cNvPr>
          <p:cNvSpPr>
            <a:spLocks noGrp="1"/>
          </p:cNvSpPr>
          <p:nvPr>
            <p:ph type="title"/>
          </p:nvPr>
        </p:nvSpPr>
        <p:spPr>
          <a:xfrm>
            <a:off x="838200" y="365125"/>
            <a:ext cx="10515600" cy="732155"/>
          </a:xfrm>
        </p:spPr>
        <p:txBody>
          <a:bodyPr/>
          <a:lstStyle/>
          <a:p>
            <a:r>
              <a:rPr lang="de-DE" b="1" dirty="0"/>
              <a:t>Anforderungsanalyse / UML</a:t>
            </a:r>
          </a:p>
        </p:txBody>
      </p:sp>
      <p:sp>
        <p:nvSpPr>
          <p:cNvPr id="3" name="Inhaltsplatzhalter 2">
            <a:extLst>
              <a:ext uri="{FF2B5EF4-FFF2-40B4-BE49-F238E27FC236}">
                <a16:creationId xmlns:a16="http://schemas.microsoft.com/office/drawing/2014/main" id="{C5298C59-EB27-48E1-BA33-0EC8E32454A0}"/>
              </a:ext>
            </a:extLst>
          </p:cNvPr>
          <p:cNvSpPr>
            <a:spLocks noGrp="1"/>
          </p:cNvSpPr>
          <p:nvPr>
            <p:ph idx="1"/>
          </p:nvPr>
        </p:nvSpPr>
        <p:spPr>
          <a:xfrm>
            <a:off x="838200" y="1097281"/>
            <a:ext cx="10515600" cy="827313"/>
          </a:xfrm>
        </p:spPr>
        <p:txBody>
          <a:bodyPr>
            <a:normAutofit fontScale="92500" lnSpcReduction="20000"/>
          </a:bodyPr>
          <a:lstStyle/>
          <a:p>
            <a:pPr marL="0" indent="0">
              <a:buNone/>
            </a:pPr>
            <a:r>
              <a:rPr lang="de-DE" dirty="0"/>
              <a:t>Wozu Anforderungsmanagement? </a:t>
            </a:r>
          </a:p>
          <a:p>
            <a:pPr marL="0" indent="0">
              <a:buNone/>
            </a:pPr>
            <a:r>
              <a:rPr lang="de-DE" dirty="0"/>
              <a:t>‚Bauen‘ wir das Richtige?</a:t>
            </a:r>
          </a:p>
          <a:p>
            <a:endParaRPr lang="de-DE" dirty="0"/>
          </a:p>
        </p:txBody>
      </p:sp>
      <p:pic>
        <p:nvPicPr>
          <p:cNvPr id="5" name="Grafik 4">
            <a:extLst>
              <a:ext uri="{FF2B5EF4-FFF2-40B4-BE49-F238E27FC236}">
                <a16:creationId xmlns:a16="http://schemas.microsoft.com/office/drawing/2014/main" id="{D55889CE-948B-4CF2-8565-C79416CF4361}"/>
              </a:ext>
            </a:extLst>
          </p:cNvPr>
          <p:cNvPicPr>
            <a:picLocks noChangeAspect="1"/>
          </p:cNvPicPr>
          <p:nvPr/>
        </p:nvPicPr>
        <p:blipFill>
          <a:blip r:embed="rId2"/>
          <a:stretch>
            <a:fillRect/>
          </a:stretch>
        </p:blipFill>
        <p:spPr>
          <a:xfrm>
            <a:off x="2917232" y="1924594"/>
            <a:ext cx="6357535" cy="4763589"/>
          </a:xfrm>
          <a:prstGeom prst="rect">
            <a:avLst/>
          </a:prstGeom>
        </p:spPr>
      </p:pic>
    </p:spTree>
    <p:extLst>
      <p:ext uri="{BB962C8B-B14F-4D97-AF65-F5344CB8AC3E}">
        <p14:creationId xmlns:p14="http://schemas.microsoft.com/office/powerpoint/2010/main" val="6346730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01BEC5F-B1AA-42EA-B5EC-58DC0432B56B}"/>
              </a:ext>
            </a:extLst>
          </p:cNvPr>
          <p:cNvSpPr>
            <a:spLocks noGrp="1"/>
          </p:cNvSpPr>
          <p:nvPr>
            <p:ph type="title"/>
          </p:nvPr>
        </p:nvSpPr>
        <p:spPr>
          <a:xfrm>
            <a:off x="838200" y="365125"/>
            <a:ext cx="10515600" cy="732155"/>
          </a:xfrm>
        </p:spPr>
        <p:txBody>
          <a:bodyPr/>
          <a:lstStyle/>
          <a:p>
            <a:r>
              <a:rPr lang="de-DE" b="1" dirty="0"/>
              <a:t>Was ist Anforderungsmanagement?</a:t>
            </a:r>
          </a:p>
        </p:txBody>
      </p:sp>
      <p:sp>
        <p:nvSpPr>
          <p:cNvPr id="3" name="Inhaltsplatzhalter 2">
            <a:extLst>
              <a:ext uri="{FF2B5EF4-FFF2-40B4-BE49-F238E27FC236}">
                <a16:creationId xmlns:a16="http://schemas.microsoft.com/office/drawing/2014/main" id="{C5298C59-EB27-48E1-BA33-0EC8E32454A0}"/>
              </a:ext>
            </a:extLst>
          </p:cNvPr>
          <p:cNvSpPr>
            <a:spLocks noGrp="1"/>
          </p:cNvSpPr>
          <p:nvPr>
            <p:ph idx="1"/>
          </p:nvPr>
        </p:nvSpPr>
        <p:spPr>
          <a:xfrm>
            <a:off x="838200" y="1097280"/>
            <a:ext cx="10515600" cy="452845"/>
          </a:xfrm>
        </p:spPr>
        <p:txBody>
          <a:bodyPr>
            <a:normAutofit lnSpcReduction="10000"/>
          </a:bodyPr>
          <a:lstStyle/>
          <a:p>
            <a:pPr marL="0" indent="0">
              <a:buNone/>
            </a:pPr>
            <a:r>
              <a:rPr lang="de-DE" dirty="0"/>
              <a:t>Funktionale Anforderungen</a:t>
            </a:r>
          </a:p>
        </p:txBody>
      </p:sp>
      <p:sp>
        <p:nvSpPr>
          <p:cNvPr id="5" name="Textfeld 4">
            <a:extLst>
              <a:ext uri="{FF2B5EF4-FFF2-40B4-BE49-F238E27FC236}">
                <a16:creationId xmlns:a16="http://schemas.microsoft.com/office/drawing/2014/main" id="{686B48F4-67C7-4659-9015-079E9A7DC420}"/>
              </a:ext>
            </a:extLst>
          </p:cNvPr>
          <p:cNvSpPr txBox="1"/>
          <p:nvPr/>
        </p:nvSpPr>
        <p:spPr>
          <a:xfrm>
            <a:off x="838200" y="1830469"/>
            <a:ext cx="10515600" cy="2862322"/>
          </a:xfrm>
          <a:prstGeom prst="rect">
            <a:avLst/>
          </a:prstGeom>
          <a:noFill/>
        </p:spPr>
        <p:txBody>
          <a:bodyPr wrap="square" rtlCol="0">
            <a:spAutoFit/>
          </a:bodyPr>
          <a:lstStyle/>
          <a:p>
            <a:pPr marL="457200" indent="-457200">
              <a:buFont typeface="Courier New" panose="02070309020205020404" pitchFamily="49" charset="0"/>
              <a:buChar char="o"/>
            </a:pPr>
            <a:r>
              <a:rPr lang="de-DE" sz="3600" dirty="0"/>
              <a:t>Was soll das System leisten?</a:t>
            </a:r>
          </a:p>
          <a:p>
            <a:pPr marL="457200" indent="-457200">
              <a:buFont typeface="Courier New" panose="02070309020205020404" pitchFamily="49" charset="0"/>
              <a:buChar char="o"/>
            </a:pPr>
            <a:r>
              <a:rPr lang="de-DE" sz="3600" dirty="0"/>
              <a:t>Welche Dienste soll es anbieten</a:t>
            </a:r>
          </a:p>
          <a:p>
            <a:pPr marL="457200" indent="-457200">
              <a:buFont typeface="Courier New" panose="02070309020205020404" pitchFamily="49" charset="0"/>
              <a:buChar char="o"/>
            </a:pPr>
            <a:r>
              <a:rPr lang="de-DE" sz="3600" dirty="0"/>
              <a:t>Eingaben, Verarbeitungen, Ausgaben</a:t>
            </a:r>
          </a:p>
          <a:p>
            <a:pPr marL="457200" indent="-457200">
              <a:buFont typeface="Courier New" panose="02070309020205020404" pitchFamily="49" charset="0"/>
              <a:buChar char="o"/>
            </a:pPr>
            <a:r>
              <a:rPr lang="de-DE" sz="3600" dirty="0"/>
              <a:t>Verhalten in bestimmten Situationen, ggf. was soll es explizit nicht tun </a:t>
            </a:r>
          </a:p>
        </p:txBody>
      </p:sp>
    </p:spTree>
    <p:extLst>
      <p:ext uri="{BB962C8B-B14F-4D97-AF65-F5344CB8AC3E}">
        <p14:creationId xmlns:p14="http://schemas.microsoft.com/office/powerpoint/2010/main" val="39283558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01BEC5F-B1AA-42EA-B5EC-58DC0432B56B}"/>
              </a:ext>
            </a:extLst>
          </p:cNvPr>
          <p:cNvSpPr>
            <a:spLocks noGrp="1"/>
          </p:cNvSpPr>
          <p:nvPr>
            <p:ph type="title"/>
          </p:nvPr>
        </p:nvSpPr>
        <p:spPr>
          <a:xfrm>
            <a:off x="838200" y="365125"/>
            <a:ext cx="10515600" cy="732155"/>
          </a:xfrm>
        </p:spPr>
        <p:txBody>
          <a:bodyPr/>
          <a:lstStyle/>
          <a:p>
            <a:r>
              <a:rPr lang="de-DE" b="1" dirty="0"/>
              <a:t>Was ist Anforderungsmanagement?</a:t>
            </a:r>
          </a:p>
        </p:txBody>
      </p:sp>
      <p:sp>
        <p:nvSpPr>
          <p:cNvPr id="3" name="Inhaltsplatzhalter 2">
            <a:extLst>
              <a:ext uri="{FF2B5EF4-FFF2-40B4-BE49-F238E27FC236}">
                <a16:creationId xmlns:a16="http://schemas.microsoft.com/office/drawing/2014/main" id="{C5298C59-EB27-48E1-BA33-0EC8E32454A0}"/>
              </a:ext>
            </a:extLst>
          </p:cNvPr>
          <p:cNvSpPr>
            <a:spLocks noGrp="1"/>
          </p:cNvSpPr>
          <p:nvPr>
            <p:ph idx="1"/>
          </p:nvPr>
        </p:nvSpPr>
        <p:spPr>
          <a:xfrm>
            <a:off x="838200" y="1097280"/>
            <a:ext cx="10515600" cy="452845"/>
          </a:xfrm>
        </p:spPr>
        <p:txBody>
          <a:bodyPr>
            <a:normAutofit lnSpcReduction="10000"/>
          </a:bodyPr>
          <a:lstStyle/>
          <a:p>
            <a:pPr marL="0" indent="0">
              <a:buNone/>
            </a:pPr>
            <a:r>
              <a:rPr lang="de-DE" dirty="0"/>
              <a:t>Nichtfunktionale Anforderungen</a:t>
            </a:r>
          </a:p>
        </p:txBody>
      </p:sp>
      <p:sp>
        <p:nvSpPr>
          <p:cNvPr id="5" name="Textfeld 4">
            <a:extLst>
              <a:ext uri="{FF2B5EF4-FFF2-40B4-BE49-F238E27FC236}">
                <a16:creationId xmlns:a16="http://schemas.microsoft.com/office/drawing/2014/main" id="{686B48F4-67C7-4659-9015-079E9A7DC420}"/>
              </a:ext>
            </a:extLst>
          </p:cNvPr>
          <p:cNvSpPr txBox="1"/>
          <p:nvPr/>
        </p:nvSpPr>
        <p:spPr>
          <a:xfrm>
            <a:off x="838200" y="1830469"/>
            <a:ext cx="10515600" cy="2308324"/>
          </a:xfrm>
          <a:prstGeom prst="rect">
            <a:avLst/>
          </a:prstGeom>
          <a:noFill/>
        </p:spPr>
        <p:txBody>
          <a:bodyPr wrap="square" rtlCol="0">
            <a:spAutoFit/>
          </a:bodyPr>
          <a:lstStyle/>
          <a:p>
            <a:pPr marL="457200" indent="-457200">
              <a:buFont typeface="Courier New" panose="02070309020205020404" pitchFamily="49" charset="0"/>
              <a:buChar char="o"/>
            </a:pPr>
            <a:r>
              <a:rPr lang="de-DE" sz="3600" dirty="0"/>
              <a:t>Wie soll das System / einzelne Funktionen arbeiten?</a:t>
            </a:r>
          </a:p>
          <a:p>
            <a:pPr marL="457200" indent="-457200">
              <a:buFont typeface="Courier New" panose="02070309020205020404" pitchFamily="49" charset="0"/>
              <a:buChar char="o"/>
            </a:pPr>
            <a:r>
              <a:rPr lang="de-DE" sz="3600" dirty="0"/>
              <a:t>Qualitätsanforderungen wie Performanz und Zuverlässigkeit</a:t>
            </a:r>
          </a:p>
          <a:p>
            <a:pPr marL="457200" indent="-457200">
              <a:buFont typeface="Courier New" panose="02070309020205020404" pitchFamily="49" charset="0"/>
              <a:buChar char="o"/>
            </a:pPr>
            <a:r>
              <a:rPr lang="de-DE" sz="3600" dirty="0"/>
              <a:t>Anforderungen an die Benutzbarkeit des Systems </a:t>
            </a:r>
          </a:p>
        </p:txBody>
      </p:sp>
    </p:spTree>
    <p:extLst>
      <p:ext uri="{BB962C8B-B14F-4D97-AF65-F5344CB8AC3E}">
        <p14:creationId xmlns:p14="http://schemas.microsoft.com/office/powerpoint/2010/main" val="6692114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01BEC5F-B1AA-42EA-B5EC-58DC0432B56B}"/>
              </a:ext>
            </a:extLst>
          </p:cNvPr>
          <p:cNvSpPr>
            <a:spLocks noGrp="1"/>
          </p:cNvSpPr>
          <p:nvPr>
            <p:ph type="title"/>
          </p:nvPr>
        </p:nvSpPr>
        <p:spPr>
          <a:xfrm>
            <a:off x="838200" y="365125"/>
            <a:ext cx="10515600" cy="732155"/>
          </a:xfrm>
        </p:spPr>
        <p:txBody>
          <a:bodyPr/>
          <a:lstStyle/>
          <a:p>
            <a:r>
              <a:rPr lang="de-DE" b="1" dirty="0"/>
              <a:t>Was ist Anforderungsmanagement?</a:t>
            </a:r>
          </a:p>
        </p:txBody>
      </p:sp>
      <p:pic>
        <p:nvPicPr>
          <p:cNvPr id="4" name="Grafik 3">
            <a:extLst>
              <a:ext uri="{FF2B5EF4-FFF2-40B4-BE49-F238E27FC236}">
                <a16:creationId xmlns:a16="http://schemas.microsoft.com/office/drawing/2014/main" id="{79D19D76-CAEA-475A-BB7C-6C4813C76D23}"/>
              </a:ext>
            </a:extLst>
          </p:cNvPr>
          <p:cNvPicPr>
            <a:picLocks noChangeAspect="1"/>
          </p:cNvPicPr>
          <p:nvPr/>
        </p:nvPicPr>
        <p:blipFill>
          <a:blip r:embed="rId2"/>
          <a:stretch>
            <a:fillRect/>
          </a:stretch>
        </p:blipFill>
        <p:spPr>
          <a:xfrm>
            <a:off x="1403808" y="1097281"/>
            <a:ext cx="9565857" cy="5353016"/>
          </a:xfrm>
          <a:prstGeom prst="rect">
            <a:avLst/>
          </a:prstGeom>
        </p:spPr>
      </p:pic>
      <p:sp>
        <p:nvSpPr>
          <p:cNvPr id="3" name="Inhaltsplatzhalter 2">
            <a:extLst>
              <a:ext uri="{FF2B5EF4-FFF2-40B4-BE49-F238E27FC236}">
                <a16:creationId xmlns:a16="http://schemas.microsoft.com/office/drawing/2014/main" id="{C5298C59-EB27-48E1-BA33-0EC8E32454A0}"/>
              </a:ext>
            </a:extLst>
          </p:cNvPr>
          <p:cNvSpPr>
            <a:spLocks noGrp="1"/>
          </p:cNvSpPr>
          <p:nvPr>
            <p:ph idx="1"/>
          </p:nvPr>
        </p:nvSpPr>
        <p:spPr>
          <a:xfrm>
            <a:off x="838200" y="1097280"/>
            <a:ext cx="5336357" cy="452845"/>
          </a:xfrm>
        </p:spPr>
        <p:txBody>
          <a:bodyPr>
            <a:normAutofit lnSpcReduction="10000"/>
          </a:bodyPr>
          <a:lstStyle/>
          <a:p>
            <a:pPr marL="0" indent="0">
              <a:buNone/>
            </a:pPr>
            <a:r>
              <a:rPr lang="de-DE" dirty="0"/>
              <a:t>Nichtfunktionale Anforderungen</a:t>
            </a:r>
          </a:p>
        </p:txBody>
      </p:sp>
    </p:spTree>
    <p:extLst>
      <p:ext uri="{BB962C8B-B14F-4D97-AF65-F5344CB8AC3E}">
        <p14:creationId xmlns:p14="http://schemas.microsoft.com/office/powerpoint/2010/main" val="11582814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01BEC5F-B1AA-42EA-B5EC-58DC0432B56B}"/>
              </a:ext>
            </a:extLst>
          </p:cNvPr>
          <p:cNvSpPr>
            <a:spLocks noGrp="1"/>
          </p:cNvSpPr>
          <p:nvPr>
            <p:ph type="title"/>
          </p:nvPr>
        </p:nvSpPr>
        <p:spPr>
          <a:xfrm>
            <a:off x="838200" y="365125"/>
            <a:ext cx="10515600" cy="732155"/>
          </a:xfrm>
        </p:spPr>
        <p:txBody>
          <a:bodyPr/>
          <a:lstStyle/>
          <a:p>
            <a:r>
              <a:rPr lang="de-DE" b="1" dirty="0"/>
              <a:t>Was ist Anforderungsmanagement?</a:t>
            </a:r>
          </a:p>
        </p:txBody>
      </p:sp>
      <p:sp>
        <p:nvSpPr>
          <p:cNvPr id="3" name="Inhaltsplatzhalter 2">
            <a:extLst>
              <a:ext uri="{FF2B5EF4-FFF2-40B4-BE49-F238E27FC236}">
                <a16:creationId xmlns:a16="http://schemas.microsoft.com/office/drawing/2014/main" id="{C5298C59-EB27-48E1-BA33-0EC8E32454A0}"/>
              </a:ext>
            </a:extLst>
          </p:cNvPr>
          <p:cNvSpPr>
            <a:spLocks noGrp="1"/>
          </p:cNvSpPr>
          <p:nvPr>
            <p:ph idx="1"/>
          </p:nvPr>
        </p:nvSpPr>
        <p:spPr>
          <a:xfrm>
            <a:off x="838200" y="1097280"/>
            <a:ext cx="10515600" cy="452845"/>
          </a:xfrm>
        </p:spPr>
        <p:txBody>
          <a:bodyPr>
            <a:normAutofit lnSpcReduction="10000"/>
          </a:bodyPr>
          <a:lstStyle/>
          <a:p>
            <a:pPr marL="0" indent="0">
              <a:buNone/>
            </a:pPr>
            <a:r>
              <a:rPr lang="de-DE" dirty="0"/>
              <a:t>Das Wasserfallmodell</a:t>
            </a:r>
          </a:p>
        </p:txBody>
      </p:sp>
      <p:pic>
        <p:nvPicPr>
          <p:cNvPr id="7" name="Grafik 6">
            <a:extLst>
              <a:ext uri="{FF2B5EF4-FFF2-40B4-BE49-F238E27FC236}">
                <a16:creationId xmlns:a16="http://schemas.microsoft.com/office/drawing/2014/main" id="{4B313983-ACDD-48DC-AF63-A78A1BB2D821}"/>
              </a:ext>
            </a:extLst>
          </p:cNvPr>
          <p:cNvPicPr>
            <a:picLocks noChangeAspect="1"/>
          </p:cNvPicPr>
          <p:nvPr/>
        </p:nvPicPr>
        <p:blipFill>
          <a:blip r:embed="rId2"/>
          <a:stretch>
            <a:fillRect/>
          </a:stretch>
        </p:blipFill>
        <p:spPr>
          <a:xfrm>
            <a:off x="0" y="1709150"/>
            <a:ext cx="11353800" cy="4843877"/>
          </a:xfrm>
          <a:prstGeom prst="rect">
            <a:avLst/>
          </a:prstGeom>
        </p:spPr>
      </p:pic>
      <p:sp>
        <p:nvSpPr>
          <p:cNvPr id="10" name="Rechteck 9">
            <a:extLst>
              <a:ext uri="{FF2B5EF4-FFF2-40B4-BE49-F238E27FC236}">
                <a16:creationId xmlns:a16="http://schemas.microsoft.com/office/drawing/2014/main" id="{719F5703-C0C4-4D57-82AC-5AEB6D8A7858}"/>
              </a:ext>
            </a:extLst>
          </p:cNvPr>
          <p:cNvSpPr/>
          <p:nvPr/>
        </p:nvSpPr>
        <p:spPr>
          <a:xfrm>
            <a:off x="1537743" y="5921546"/>
            <a:ext cx="1367682" cy="369332"/>
          </a:xfrm>
          <a:prstGeom prst="rect">
            <a:avLst/>
          </a:prstGeom>
        </p:spPr>
        <p:txBody>
          <a:bodyPr wrap="none">
            <a:spAutoFit/>
          </a:bodyPr>
          <a:lstStyle/>
          <a:p>
            <a:r>
              <a:rPr lang="de-DE" i="1" dirty="0">
                <a:solidFill>
                  <a:srgbClr val="122959"/>
                </a:solidFill>
                <a:latin typeface="Source Sans Pro" panose="020B0503030403020204" pitchFamily="34" charset="0"/>
              </a:rPr>
              <a:t>© </a:t>
            </a:r>
            <a:r>
              <a:rPr lang="de-DE" i="1" dirty="0" err="1">
                <a:solidFill>
                  <a:srgbClr val="122959"/>
                </a:solidFill>
                <a:latin typeface="Source Sans Pro" panose="020B0503030403020204" pitchFamily="34" charset="0"/>
              </a:rPr>
              <a:t>wikipedia</a:t>
            </a:r>
            <a:endParaRPr lang="de-DE" dirty="0"/>
          </a:p>
        </p:txBody>
      </p:sp>
      <p:sp>
        <p:nvSpPr>
          <p:cNvPr id="11" name="Textfeld 10">
            <a:extLst>
              <a:ext uri="{FF2B5EF4-FFF2-40B4-BE49-F238E27FC236}">
                <a16:creationId xmlns:a16="http://schemas.microsoft.com/office/drawing/2014/main" id="{3A4C6BF7-D8A5-4E89-973F-889EBCF48B56}"/>
              </a:ext>
            </a:extLst>
          </p:cNvPr>
          <p:cNvSpPr txBox="1"/>
          <p:nvPr/>
        </p:nvSpPr>
        <p:spPr>
          <a:xfrm>
            <a:off x="5854045" y="1101051"/>
            <a:ext cx="6023728" cy="1938992"/>
          </a:xfrm>
          <a:prstGeom prst="rect">
            <a:avLst/>
          </a:prstGeom>
          <a:noFill/>
        </p:spPr>
        <p:txBody>
          <a:bodyPr wrap="square" rtlCol="0">
            <a:spAutoFit/>
          </a:bodyPr>
          <a:lstStyle/>
          <a:p>
            <a:r>
              <a:rPr lang="de-DE" sz="2400" dirty="0"/>
              <a:t>sequentielles Durchgehen durch (notwendige) Phasen, ohne Sprünge: nur einfache Rückkopplungen</a:t>
            </a:r>
          </a:p>
          <a:p>
            <a:r>
              <a:rPr lang="de-DE" sz="2400" dirty="0"/>
              <a:t>- eins der ältesten Entwicklungsmodelle</a:t>
            </a:r>
          </a:p>
          <a:p>
            <a:r>
              <a:rPr lang="de-DE" sz="2400" dirty="0"/>
              <a:t>- weit verbreitet, weil einfach zu steuern</a:t>
            </a:r>
          </a:p>
        </p:txBody>
      </p:sp>
    </p:spTree>
    <p:extLst>
      <p:ext uri="{BB962C8B-B14F-4D97-AF65-F5344CB8AC3E}">
        <p14:creationId xmlns:p14="http://schemas.microsoft.com/office/powerpoint/2010/main" val="8449573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undefined">
            <a:extLst>
              <a:ext uri="{FF2B5EF4-FFF2-40B4-BE49-F238E27FC236}">
                <a16:creationId xmlns:a16="http://schemas.microsoft.com/office/drawing/2014/main" id="{53C78686-0C0E-7B59-1AF6-963B795B819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96200" y="1095616"/>
            <a:ext cx="3657600" cy="1936909"/>
          </a:xfrm>
          <a:prstGeom prst="rect">
            <a:avLst/>
          </a:prstGeom>
          <a:noFill/>
          <a:extLst>
            <a:ext uri="{909E8E84-426E-40DD-AFC4-6F175D3DCCD1}">
              <a14:hiddenFill xmlns:a14="http://schemas.microsoft.com/office/drawing/2010/main">
                <a:solidFill>
                  <a:srgbClr val="FFFFFF"/>
                </a:solidFill>
              </a14:hiddenFill>
            </a:ext>
          </a:extLst>
        </p:spPr>
      </p:pic>
      <p:sp>
        <p:nvSpPr>
          <p:cNvPr id="2" name="Titel 1">
            <a:extLst>
              <a:ext uri="{FF2B5EF4-FFF2-40B4-BE49-F238E27FC236}">
                <a16:creationId xmlns:a16="http://schemas.microsoft.com/office/drawing/2014/main" id="{D01BEC5F-B1AA-42EA-B5EC-58DC0432B56B}"/>
              </a:ext>
            </a:extLst>
          </p:cNvPr>
          <p:cNvSpPr>
            <a:spLocks noGrp="1"/>
          </p:cNvSpPr>
          <p:nvPr>
            <p:ph type="title"/>
          </p:nvPr>
        </p:nvSpPr>
        <p:spPr>
          <a:xfrm>
            <a:off x="838200" y="365125"/>
            <a:ext cx="10515600" cy="732155"/>
          </a:xfrm>
        </p:spPr>
        <p:txBody>
          <a:bodyPr/>
          <a:lstStyle/>
          <a:p>
            <a:r>
              <a:rPr lang="de-DE" b="1" dirty="0"/>
              <a:t>Was ist Anforderungsmanagement?</a:t>
            </a:r>
          </a:p>
        </p:txBody>
      </p:sp>
      <p:sp>
        <p:nvSpPr>
          <p:cNvPr id="3" name="Inhaltsplatzhalter 2">
            <a:extLst>
              <a:ext uri="{FF2B5EF4-FFF2-40B4-BE49-F238E27FC236}">
                <a16:creationId xmlns:a16="http://schemas.microsoft.com/office/drawing/2014/main" id="{C5298C59-EB27-48E1-BA33-0EC8E32454A0}"/>
              </a:ext>
            </a:extLst>
          </p:cNvPr>
          <p:cNvSpPr>
            <a:spLocks noGrp="1"/>
          </p:cNvSpPr>
          <p:nvPr>
            <p:ph idx="1"/>
          </p:nvPr>
        </p:nvSpPr>
        <p:spPr>
          <a:xfrm>
            <a:off x="838200" y="1097280"/>
            <a:ext cx="10515600" cy="452845"/>
          </a:xfrm>
        </p:spPr>
        <p:txBody>
          <a:bodyPr>
            <a:normAutofit lnSpcReduction="10000"/>
          </a:bodyPr>
          <a:lstStyle/>
          <a:p>
            <a:pPr marL="0" indent="0">
              <a:buNone/>
            </a:pPr>
            <a:r>
              <a:rPr lang="de-DE" dirty="0">
                <a:hlinkClick r:id="rId3"/>
              </a:rPr>
              <a:t>Inkrementelle Prozessmodelle</a:t>
            </a:r>
            <a:endParaRPr lang="de-DE" dirty="0"/>
          </a:p>
        </p:txBody>
      </p:sp>
      <p:sp>
        <p:nvSpPr>
          <p:cNvPr id="5" name="Textfeld 4">
            <a:extLst>
              <a:ext uri="{FF2B5EF4-FFF2-40B4-BE49-F238E27FC236}">
                <a16:creationId xmlns:a16="http://schemas.microsoft.com/office/drawing/2014/main" id="{686B48F4-67C7-4659-9015-079E9A7DC420}"/>
              </a:ext>
            </a:extLst>
          </p:cNvPr>
          <p:cNvSpPr txBox="1"/>
          <p:nvPr/>
        </p:nvSpPr>
        <p:spPr>
          <a:xfrm>
            <a:off x="838200" y="1453396"/>
            <a:ext cx="10515600" cy="4154984"/>
          </a:xfrm>
          <a:prstGeom prst="rect">
            <a:avLst/>
          </a:prstGeom>
          <a:noFill/>
        </p:spPr>
        <p:txBody>
          <a:bodyPr wrap="square" rtlCol="0">
            <a:spAutoFit/>
          </a:bodyPr>
          <a:lstStyle/>
          <a:p>
            <a:r>
              <a:rPr lang="de-DE" sz="2400" b="1" dirty="0"/>
              <a:t>Motivation: </a:t>
            </a:r>
          </a:p>
          <a:p>
            <a:r>
              <a:rPr lang="de-DE" sz="2400" dirty="0"/>
              <a:t>Lösung folgender Probleme des Wasserfall-Modells</a:t>
            </a:r>
          </a:p>
          <a:p>
            <a:pPr marL="571500" indent="-571500">
              <a:buFont typeface="Arial" panose="020B0604020202020204" pitchFamily="34" charset="0"/>
              <a:buChar char="•"/>
            </a:pPr>
            <a:r>
              <a:rPr lang="de-DE" sz="2400" dirty="0"/>
              <a:t>Anforderungen lassen sich nicht vollständig und </a:t>
            </a:r>
          </a:p>
          <a:p>
            <a:r>
              <a:rPr lang="de-DE" sz="2400" dirty="0"/>
              <a:t>        konsistent beschreiben</a:t>
            </a:r>
          </a:p>
          <a:p>
            <a:pPr marL="571500" indent="-571500">
              <a:buFont typeface="Arial" panose="020B0604020202020204" pitchFamily="34" charset="0"/>
              <a:buChar char="•"/>
            </a:pPr>
            <a:r>
              <a:rPr lang="de-DE" sz="2400" dirty="0"/>
              <a:t>der Einsatz eines Systems verändert die daran gestellten Anforderungen</a:t>
            </a:r>
          </a:p>
          <a:p>
            <a:r>
              <a:rPr lang="de-DE" sz="2400" b="1" dirty="0"/>
              <a:t>Antworten:</a:t>
            </a:r>
          </a:p>
          <a:p>
            <a:pPr marL="342900" indent="-342900">
              <a:buFont typeface="Wingdings" panose="05000000000000000000" pitchFamily="2" charset="2"/>
              <a:buChar char="ü"/>
            </a:pPr>
            <a:r>
              <a:rPr lang="de-DE" sz="2400" dirty="0"/>
              <a:t>kurze Entwicklungszeiten</a:t>
            </a:r>
          </a:p>
          <a:p>
            <a:pPr marL="342900" indent="-342900">
              <a:buFont typeface="Wingdings" panose="05000000000000000000" pitchFamily="2" charset="2"/>
              <a:buChar char="ü"/>
            </a:pPr>
            <a:r>
              <a:rPr lang="de-DE" sz="2400" dirty="0"/>
              <a:t>Feedback vom Anwender so früh als möglich; </a:t>
            </a:r>
            <a:r>
              <a:rPr lang="de-DE" sz="2400" dirty="0" err="1"/>
              <a:t>Commitment</a:t>
            </a:r>
            <a:r>
              <a:rPr lang="de-DE" sz="2400" dirty="0"/>
              <a:t> vom Anwender</a:t>
            </a:r>
          </a:p>
          <a:p>
            <a:pPr marL="342900" indent="-342900">
              <a:buFont typeface="Wingdings" panose="05000000000000000000" pitchFamily="2" charset="2"/>
              <a:buChar char="ü"/>
            </a:pPr>
            <a:r>
              <a:rPr lang="de-DE" sz="2400" dirty="0"/>
              <a:t>wichtigstes Merkmal: Erwartungsmanagement gegenüber dem Benutzer/Auftraggeber</a:t>
            </a:r>
          </a:p>
          <a:p>
            <a:pPr marL="342900" indent="-342900">
              <a:buFont typeface="Wingdings" panose="05000000000000000000" pitchFamily="2" charset="2"/>
              <a:buChar char="ü"/>
            </a:pPr>
            <a:r>
              <a:rPr lang="de-DE" sz="2400" dirty="0"/>
              <a:t>die sogenannten "frühen" Phasen (Analyse) immer wieder durchführen</a:t>
            </a:r>
          </a:p>
        </p:txBody>
      </p:sp>
      <p:sp>
        <p:nvSpPr>
          <p:cNvPr id="4" name="Textfeld 3">
            <a:extLst>
              <a:ext uri="{FF2B5EF4-FFF2-40B4-BE49-F238E27FC236}">
                <a16:creationId xmlns:a16="http://schemas.microsoft.com/office/drawing/2014/main" id="{1755582D-B30C-415C-87D1-5B810FFDE836}"/>
              </a:ext>
            </a:extLst>
          </p:cNvPr>
          <p:cNvSpPr txBox="1"/>
          <p:nvPr/>
        </p:nvSpPr>
        <p:spPr>
          <a:xfrm>
            <a:off x="838200" y="5608380"/>
            <a:ext cx="9869864" cy="1200329"/>
          </a:xfrm>
          <a:prstGeom prst="rect">
            <a:avLst/>
          </a:prstGeom>
          <a:noFill/>
        </p:spPr>
        <p:txBody>
          <a:bodyPr wrap="square" rtlCol="0">
            <a:spAutoFit/>
          </a:bodyPr>
          <a:lstStyle/>
          <a:p>
            <a:r>
              <a:rPr lang="de-DE" sz="2400" b="1" dirty="0"/>
              <a:t>Vorteile:</a:t>
            </a:r>
          </a:p>
          <a:p>
            <a:pPr marL="342900" indent="-342900">
              <a:buFont typeface="Symbol" panose="05050102010706020507" pitchFamily="18" charset="2"/>
              <a:buChar char="-"/>
            </a:pPr>
            <a:r>
              <a:rPr lang="de-DE" sz="2400" dirty="0"/>
              <a:t>Projektfortschritt wird durch ausführbare Systeme gezeigt.</a:t>
            </a:r>
          </a:p>
          <a:p>
            <a:pPr marL="342900" indent="-342900">
              <a:buFont typeface="Symbol" panose="05050102010706020507" pitchFamily="18" charset="2"/>
              <a:buChar char="-"/>
            </a:pPr>
            <a:r>
              <a:rPr lang="de-DE" sz="2400" dirty="0"/>
              <a:t>jedes Inkrement implementiert eine Menge neuer Anforderungen.</a:t>
            </a:r>
          </a:p>
        </p:txBody>
      </p:sp>
    </p:spTree>
    <p:extLst>
      <p:ext uri="{BB962C8B-B14F-4D97-AF65-F5344CB8AC3E}">
        <p14:creationId xmlns:p14="http://schemas.microsoft.com/office/powerpoint/2010/main" val="20255957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01BEC5F-B1AA-42EA-B5EC-58DC0432B56B}"/>
              </a:ext>
            </a:extLst>
          </p:cNvPr>
          <p:cNvSpPr>
            <a:spLocks noGrp="1"/>
          </p:cNvSpPr>
          <p:nvPr>
            <p:ph type="title"/>
          </p:nvPr>
        </p:nvSpPr>
        <p:spPr>
          <a:xfrm>
            <a:off x="838200" y="365125"/>
            <a:ext cx="10515600" cy="732155"/>
          </a:xfrm>
        </p:spPr>
        <p:txBody>
          <a:bodyPr/>
          <a:lstStyle/>
          <a:p>
            <a:r>
              <a:rPr lang="de-DE" b="1" dirty="0"/>
              <a:t>UML</a:t>
            </a:r>
          </a:p>
        </p:txBody>
      </p:sp>
      <p:sp>
        <p:nvSpPr>
          <p:cNvPr id="3" name="Inhaltsplatzhalter 2">
            <a:extLst>
              <a:ext uri="{FF2B5EF4-FFF2-40B4-BE49-F238E27FC236}">
                <a16:creationId xmlns:a16="http://schemas.microsoft.com/office/drawing/2014/main" id="{C5298C59-EB27-48E1-BA33-0EC8E32454A0}"/>
              </a:ext>
            </a:extLst>
          </p:cNvPr>
          <p:cNvSpPr>
            <a:spLocks noGrp="1"/>
          </p:cNvSpPr>
          <p:nvPr>
            <p:ph idx="1"/>
          </p:nvPr>
        </p:nvSpPr>
        <p:spPr>
          <a:xfrm>
            <a:off x="838200" y="1097280"/>
            <a:ext cx="10515600" cy="452845"/>
          </a:xfrm>
        </p:spPr>
        <p:txBody>
          <a:bodyPr>
            <a:normAutofit lnSpcReduction="10000"/>
          </a:bodyPr>
          <a:lstStyle/>
          <a:p>
            <a:pPr marL="0" indent="0">
              <a:buNone/>
            </a:pPr>
            <a:r>
              <a:rPr lang="de-DE" dirty="0">
                <a:hlinkClick r:id="rId2"/>
              </a:rPr>
              <a:t>Unified Modeling Language</a:t>
            </a:r>
            <a:endParaRPr lang="de-DE" dirty="0"/>
          </a:p>
        </p:txBody>
      </p:sp>
      <p:sp>
        <p:nvSpPr>
          <p:cNvPr id="12" name="Textfeld 11">
            <a:extLst>
              <a:ext uri="{FF2B5EF4-FFF2-40B4-BE49-F238E27FC236}">
                <a16:creationId xmlns:a16="http://schemas.microsoft.com/office/drawing/2014/main" id="{EA31458D-1DBC-4C2F-85C1-26E2D458E81A}"/>
              </a:ext>
            </a:extLst>
          </p:cNvPr>
          <p:cNvSpPr txBox="1"/>
          <p:nvPr/>
        </p:nvSpPr>
        <p:spPr>
          <a:xfrm>
            <a:off x="838201" y="1955478"/>
            <a:ext cx="10515599" cy="4401205"/>
          </a:xfrm>
          <a:prstGeom prst="rect">
            <a:avLst/>
          </a:prstGeom>
          <a:noFill/>
        </p:spPr>
        <p:txBody>
          <a:bodyPr wrap="square" rtlCol="0">
            <a:spAutoFit/>
          </a:bodyPr>
          <a:lstStyle/>
          <a:p>
            <a:pPr marL="457200" indent="-457200">
              <a:buFont typeface="Symbol" panose="05050102010706020507" pitchFamily="18" charset="2"/>
              <a:buChar char="-"/>
            </a:pPr>
            <a:r>
              <a:rPr lang="de-DE" sz="2800" dirty="0"/>
              <a:t>Die Standard-Notation für Modelle im Kontext der Objektorientierung</a:t>
            </a:r>
          </a:p>
          <a:p>
            <a:pPr marL="457200" indent="-457200">
              <a:buFont typeface="Symbol" panose="05050102010706020507" pitchFamily="18" charset="2"/>
              <a:buChar char="-"/>
            </a:pPr>
            <a:r>
              <a:rPr lang="de-DE" sz="2800" dirty="0"/>
              <a:t>Sammlung unterschiedlicher Diagramm-Typen:</a:t>
            </a:r>
          </a:p>
          <a:p>
            <a:pPr marL="914400" lvl="1" indent="-457200">
              <a:buFont typeface="Arial" panose="020B0604020202020204" pitchFamily="34" charset="0"/>
              <a:buChar char="•"/>
            </a:pPr>
            <a:r>
              <a:rPr lang="de-DE" sz="2800" dirty="0"/>
              <a:t>Use-Case-Diagramme</a:t>
            </a:r>
          </a:p>
          <a:p>
            <a:pPr marL="914400" lvl="1" indent="-457200">
              <a:buFont typeface="Arial" panose="020B0604020202020204" pitchFamily="34" charset="0"/>
              <a:buChar char="•"/>
            </a:pPr>
            <a:r>
              <a:rPr lang="de-DE" sz="2800" dirty="0"/>
              <a:t>Klassendiagramme</a:t>
            </a:r>
          </a:p>
          <a:p>
            <a:pPr marL="914400" lvl="1" indent="-457200">
              <a:buFont typeface="Arial" panose="020B0604020202020204" pitchFamily="34" charset="0"/>
              <a:buChar char="•"/>
            </a:pPr>
            <a:r>
              <a:rPr lang="de-DE" sz="2800" dirty="0"/>
              <a:t>Aktivitätsdiagramme</a:t>
            </a:r>
          </a:p>
          <a:p>
            <a:pPr marL="914400" lvl="1" indent="-457200">
              <a:buFont typeface="Arial" panose="020B0604020202020204" pitchFamily="34" charset="0"/>
              <a:buChar char="•"/>
            </a:pPr>
            <a:r>
              <a:rPr lang="de-DE" sz="2800" dirty="0"/>
              <a:t>Sequenzdiagramme</a:t>
            </a:r>
          </a:p>
          <a:p>
            <a:pPr marL="914400" lvl="1" indent="-457200">
              <a:buFont typeface="Arial" panose="020B0604020202020204" pitchFamily="34" charset="0"/>
              <a:buChar char="•"/>
            </a:pPr>
            <a:r>
              <a:rPr lang="de-DE" sz="2800" dirty="0"/>
              <a:t> ...</a:t>
            </a:r>
          </a:p>
          <a:p>
            <a:r>
              <a:rPr lang="de-DE" sz="2800" dirty="0"/>
              <a:t>Standardisierung seit Version 1.1 (Sept. 1997) durch die OMG (</a:t>
            </a:r>
            <a:r>
              <a:rPr lang="de-DE" sz="2800" dirty="0" err="1"/>
              <a:t>Object</a:t>
            </a:r>
            <a:r>
              <a:rPr lang="de-DE" sz="2800" dirty="0"/>
              <a:t> Management Group)</a:t>
            </a:r>
          </a:p>
        </p:txBody>
      </p:sp>
    </p:spTree>
    <p:extLst>
      <p:ext uri="{BB962C8B-B14F-4D97-AF65-F5344CB8AC3E}">
        <p14:creationId xmlns:p14="http://schemas.microsoft.com/office/powerpoint/2010/main" val="32237527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01BEC5F-B1AA-42EA-B5EC-58DC0432B56B}"/>
              </a:ext>
            </a:extLst>
          </p:cNvPr>
          <p:cNvSpPr>
            <a:spLocks noGrp="1"/>
          </p:cNvSpPr>
          <p:nvPr>
            <p:ph type="title"/>
          </p:nvPr>
        </p:nvSpPr>
        <p:spPr>
          <a:xfrm>
            <a:off x="838200" y="365125"/>
            <a:ext cx="10515600" cy="732155"/>
          </a:xfrm>
        </p:spPr>
        <p:txBody>
          <a:bodyPr/>
          <a:lstStyle/>
          <a:p>
            <a:r>
              <a:rPr lang="de-DE" b="1" dirty="0"/>
              <a:t>UML</a:t>
            </a:r>
          </a:p>
        </p:txBody>
      </p:sp>
      <p:sp>
        <p:nvSpPr>
          <p:cNvPr id="3" name="Inhaltsplatzhalter 2">
            <a:extLst>
              <a:ext uri="{FF2B5EF4-FFF2-40B4-BE49-F238E27FC236}">
                <a16:creationId xmlns:a16="http://schemas.microsoft.com/office/drawing/2014/main" id="{C5298C59-EB27-48E1-BA33-0EC8E32454A0}"/>
              </a:ext>
            </a:extLst>
          </p:cNvPr>
          <p:cNvSpPr>
            <a:spLocks noGrp="1"/>
          </p:cNvSpPr>
          <p:nvPr>
            <p:ph idx="1"/>
          </p:nvPr>
        </p:nvSpPr>
        <p:spPr>
          <a:xfrm>
            <a:off x="838200" y="1097280"/>
            <a:ext cx="10515600" cy="452845"/>
          </a:xfrm>
        </p:spPr>
        <p:txBody>
          <a:bodyPr>
            <a:normAutofit lnSpcReduction="10000"/>
          </a:bodyPr>
          <a:lstStyle/>
          <a:p>
            <a:pPr marL="0" indent="0">
              <a:buNone/>
            </a:pPr>
            <a:r>
              <a:rPr lang="de-DE" dirty="0">
                <a:hlinkClick r:id="rId2"/>
              </a:rPr>
              <a:t>Unified Modeling Language</a:t>
            </a:r>
            <a:endParaRPr lang="de-DE" dirty="0"/>
          </a:p>
        </p:txBody>
      </p:sp>
      <p:pic>
        <p:nvPicPr>
          <p:cNvPr id="4" name="Grafik 3">
            <a:extLst>
              <a:ext uri="{FF2B5EF4-FFF2-40B4-BE49-F238E27FC236}">
                <a16:creationId xmlns:a16="http://schemas.microsoft.com/office/drawing/2014/main" id="{577B8693-3402-4829-A447-738BD18615A8}"/>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443210" y="1323702"/>
            <a:ext cx="9683827" cy="5376239"/>
          </a:xfrm>
          <a:prstGeom prst="rect">
            <a:avLst/>
          </a:prstGeom>
        </p:spPr>
      </p:pic>
      <p:sp>
        <p:nvSpPr>
          <p:cNvPr id="7" name="Rechteck 6">
            <a:extLst>
              <a:ext uri="{FF2B5EF4-FFF2-40B4-BE49-F238E27FC236}">
                <a16:creationId xmlns:a16="http://schemas.microsoft.com/office/drawing/2014/main" id="{7119BF4E-665D-4ABC-9EBF-F3FA0962C9FC}"/>
              </a:ext>
            </a:extLst>
          </p:cNvPr>
          <p:cNvSpPr/>
          <p:nvPr/>
        </p:nvSpPr>
        <p:spPr>
          <a:xfrm>
            <a:off x="1625878" y="1912948"/>
            <a:ext cx="1367682" cy="369332"/>
          </a:xfrm>
          <a:prstGeom prst="rect">
            <a:avLst/>
          </a:prstGeom>
        </p:spPr>
        <p:txBody>
          <a:bodyPr wrap="none">
            <a:spAutoFit/>
          </a:bodyPr>
          <a:lstStyle/>
          <a:p>
            <a:r>
              <a:rPr lang="de-DE" i="1" dirty="0">
                <a:solidFill>
                  <a:srgbClr val="122959"/>
                </a:solidFill>
                <a:latin typeface="Source Sans Pro" panose="020B0503030403020204" pitchFamily="34" charset="0"/>
              </a:rPr>
              <a:t>© </a:t>
            </a:r>
            <a:r>
              <a:rPr lang="de-DE" i="1" dirty="0" err="1">
                <a:solidFill>
                  <a:srgbClr val="122959"/>
                </a:solidFill>
                <a:latin typeface="Source Sans Pro" panose="020B0503030403020204" pitchFamily="34" charset="0"/>
              </a:rPr>
              <a:t>wikipedia</a:t>
            </a:r>
            <a:endParaRPr lang="de-DE" dirty="0"/>
          </a:p>
        </p:txBody>
      </p:sp>
    </p:spTree>
    <p:extLst>
      <p:ext uri="{BB962C8B-B14F-4D97-AF65-F5344CB8AC3E}">
        <p14:creationId xmlns:p14="http://schemas.microsoft.com/office/powerpoint/2010/main" val="24108489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01BEC5F-B1AA-42EA-B5EC-58DC0432B56B}"/>
              </a:ext>
            </a:extLst>
          </p:cNvPr>
          <p:cNvSpPr>
            <a:spLocks noGrp="1"/>
          </p:cNvSpPr>
          <p:nvPr>
            <p:ph type="title"/>
          </p:nvPr>
        </p:nvSpPr>
        <p:spPr>
          <a:xfrm>
            <a:off x="838200" y="365125"/>
            <a:ext cx="10515600" cy="732155"/>
          </a:xfrm>
        </p:spPr>
        <p:txBody>
          <a:bodyPr/>
          <a:lstStyle/>
          <a:p>
            <a:r>
              <a:rPr lang="de-DE" b="1" dirty="0"/>
              <a:t>UML</a:t>
            </a:r>
          </a:p>
        </p:txBody>
      </p:sp>
      <p:sp>
        <p:nvSpPr>
          <p:cNvPr id="3" name="Inhaltsplatzhalter 2">
            <a:extLst>
              <a:ext uri="{FF2B5EF4-FFF2-40B4-BE49-F238E27FC236}">
                <a16:creationId xmlns:a16="http://schemas.microsoft.com/office/drawing/2014/main" id="{C5298C59-EB27-48E1-BA33-0EC8E32454A0}"/>
              </a:ext>
            </a:extLst>
          </p:cNvPr>
          <p:cNvSpPr>
            <a:spLocks noGrp="1"/>
          </p:cNvSpPr>
          <p:nvPr>
            <p:ph idx="1"/>
          </p:nvPr>
        </p:nvSpPr>
        <p:spPr>
          <a:xfrm>
            <a:off x="838200" y="1097280"/>
            <a:ext cx="10515600" cy="452845"/>
          </a:xfrm>
        </p:spPr>
        <p:txBody>
          <a:bodyPr>
            <a:normAutofit lnSpcReduction="10000"/>
          </a:bodyPr>
          <a:lstStyle/>
          <a:p>
            <a:pPr marL="0" indent="0">
              <a:buNone/>
            </a:pPr>
            <a:r>
              <a:rPr lang="de-DE" dirty="0"/>
              <a:t>Anwendungsfälle, Use Cases I</a:t>
            </a:r>
          </a:p>
        </p:txBody>
      </p:sp>
      <p:sp>
        <p:nvSpPr>
          <p:cNvPr id="12" name="Textfeld 11">
            <a:extLst>
              <a:ext uri="{FF2B5EF4-FFF2-40B4-BE49-F238E27FC236}">
                <a16:creationId xmlns:a16="http://schemas.microsoft.com/office/drawing/2014/main" id="{EA31458D-1DBC-4C2F-85C1-26E2D458E81A}"/>
              </a:ext>
            </a:extLst>
          </p:cNvPr>
          <p:cNvSpPr txBox="1"/>
          <p:nvPr/>
        </p:nvSpPr>
        <p:spPr>
          <a:xfrm>
            <a:off x="838200" y="1829435"/>
            <a:ext cx="10973585" cy="3785652"/>
          </a:xfrm>
          <a:prstGeom prst="rect">
            <a:avLst/>
          </a:prstGeom>
          <a:noFill/>
        </p:spPr>
        <p:txBody>
          <a:bodyPr wrap="square" rtlCol="0">
            <a:spAutoFit/>
          </a:bodyPr>
          <a:lstStyle/>
          <a:p>
            <a:pPr marL="457200" indent="-457200">
              <a:buFont typeface="Symbol" panose="05050102010706020507" pitchFamily="18" charset="2"/>
              <a:buChar char="-"/>
            </a:pPr>
            <a:r>
              <a:rPr lang="de-DE" sz="2400" dirty="0"/>
              <a:t>Grundidee: Gliederung der Funktionalität in logisch zusammengehörige und handliche funktionale Einheiten, Beschreibung in standardisierter Form</a:t>
            </a:r>
          </a:p>
          <a:p>
            <a:pPr marL="457200" indent="-457200">
              <a:buFont typeface="Symbol" panose="05050102010706020507" pitchFamily="18" charset="2"/>
              <a:buChar char="-"/>
            </a:pPr>
            <a:r>
              <a:rPr lang="de-DE" sz="2400" dirty="0"/>
              <a:t>Das Neue am Use Case: keine präzise Anforderung oder funktionale Spezifikation, sondern eine </a:t>
            </a:r>
            <a:r>
              <a:rPr lang="de-DE" sz="2400" b="1" dirty="0"/>
              <a:t>Illustration</a:t>
            </a:r>
            <a:r>
              <a:rPr lang="de-DE" sz="2400" dirty="0"/>
              <a:t> einer Benutzung, die Anforderungen impliziert</a:t>
            </a:r>
          </a:p>
          <a:p>
            <a:pPr marL="457200" indent="-457200">
              <a:buFont typeface="Symbol" panose="05050102010706020507" pitchFamily="18" charset="2"/>
              <a:buChar char="-"/>
            </a:pPr>
            <a:r>
              <a:rPr lang="de-DE" sz="2400" dirty="0"/>
              <a:t>ein Use Case ist eine informale Beschreibung: leichte Verständlichkeit</a:t>
            </a:r>
          </a:p>
          <a:p>
            <a:pPr marL="457200" indent="-457200">
              <a:buFont typeface="Symbol" panose="05050102010706020507" pitchFamily="18" charset="2"/>
              <a:buChar char="-"/>
            </a:pPr>
            <a:r>
              <a:rPr lang="de-DE" sz="2400" dirty="0"/>
              <a:t>Anwendungsfall: abgeschlossene, zusammenhängende Einheit; Teil der Funktionalität des Systems</a:t>
            </a:r>
          </a:p>
          <a:p>
            <a:pPr marL="457200" indent="-457200">
              <a:buFont typeface="Symbol" panose="05050102010706020507" pitchFamily="18" charset="2"/>
              <a:buChar char="-"/>
            </a:pPr>
            <a:r>
              <a:rPr lang="de-DE" sz="2400" dirty="0"/>
              <a:t>ist deshalb aber auch potentiell anfällig gegenüber Inkonsistenzen und Zweideutigkeiten</a:t>
            </a:r>
          </a:p>
          <a:p>
            <a:pPr marL="457200" indent="-457200">
              <a:buFont typeface="Symbol" panose="05050102010706020507" pitchFamily="18" charset="2"/>
              <a:buChar char="-"/>
            </a:pPr>
            <a:r>
              <a:rPr lang="de-DE" sz="2400" dirty="0"/>
              <a:t> verlangt deshalb spätere Aufarbeitung mit formaleren Modellen (UML)</a:t>
            </a:r>
          </a:p>
        </p:txBody>
      </p:sp>
    </p:spTree>
    <p:extLst>
      <p:ext uri="{BB962C8B-B14F-4D97-AF65-F5344CB8AC3E}">
        <p14:creationId xmlns:p14="http://schemas.microsoft.com/office/powerpoint/2010/main" val="26594680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01BEC5F-B1AA-42EA-B5EC-58DC0432B56B}"/>
              </a:ext>
            </a:extLst>
          </p:cNvPr>
          <p:cNvSpPr>
            <a:spLocks noGrp="1"/>
          </p:cNvSpPr>
          <p:nvPr>
            <p:ph type="title"/>
          </p:nvPr>
        </p:nvSpPr>
        <p:spPr>
          <a:xfrm>
            <a:off x="838200" y="365125"/>
            <a:ext cx="10515600" cy="732155"/>
          </a:xfrm>
        </p:spPr>
        <p:txBody>
          <a:bodyPr/>
          <a:lstStyle/>
          <a:p>
            <a:r>
              <a:rPr lang="de-DE" b="1" dirty="0"/>
              <a:t>UML</a:t>
            </a:r>
          </a:p>
        </p:txBody>
      </p:sp>
      <p:sp>
        <p:nvSpPr>
          <p:cNvPr id="3" name="Inhaltsplatzhalter 2">
            <a:extLst>
              <a:ext uri="{FF2B5EF4-FFF2-40B4-BE49-F238E27FC236}">
                <a16:creationId xmlns:a16="http://schemas.microsoft.com/office/drawing/2014/main" id="{C5298C59-EB27-48E1-BA33-0EC8E32454A0}"/>
              </a:ext>
            </a:extLst>
          </p:cNvPr>
          <p:cNvSpPr>
            <a:spLocks noGrp="1"/>
          </p:cNvSpPr>
          <p:nvPr>
            <p:ph idx="1"/>
          </p:nvPr>
        </p:nvSpPr>
        <p:spPr>
          <a:xfrm>
            <a:off x="838200" y="1097280"/>
            <a:ext cx="10515600" cy="452845"/>
          </a:xfrm>
        </p:spPr>
        <p:txBody>
          <a:bodyPr>
            <a:normAutofit lnSpcReduction="10000"/>
          </a:bodyPr>
          <a:lstStyle/>
          <a:p>
            <a:pPr marL="0" indent="0">
              <a:buNone/>
            </a:pPr>
            <a:r>
              <a:rPr lang="de-DE" dirty="0"/>
              <a:t>Anwendungsfälle, Use Cases II</a:t>
            </a:r>
          </a:p>
        </p:txBody>
      </p:sp>
      <p:sp>
        <p:nvSpPr>
          <p:cNvPr id="12" name="Textfeld 11">
            <a:extLst>
              <a:ext uri="{FF2B5EF4-FFF2-40B4-BE49-F238E27FC236}">
                <a16:creationId xmlns:a16="http://schemas.microsoft.com/office/drawing/2014/main" id="{EA31458D-1DBC-4C2F-85C1-26E2D458E81A}"/>
              </a:ext>
            </a:extLst>
          </p:cNvPr>
          <p:cNvSpPr txBox="1"/>
          <p:nvPr/>
        </p:nvSpPr>
        <p:spPr>
          <a:xfrm>
            <a:off x="838200" y="1829435"/>
            <a:ext cx="10973585" cy="3785652"/>
          </a:xfrm>
          <a:prstGeom prst="rect">
            <a:avLst/>
          </a:prstGeom>
          <a:noFill/>
        </p:spPr>
        <p:txBody>
          <a:bodyPr wrap="square" rtlCol="0">
            <a:spAutoFit/>
          </a:bodyPr>
          <a:lstStyle/>
          <a:p>
            <a:r>
              <a:rPr lang="de-DE" sz="2400" dirty="0"/>
              <a:t>Anwendungsfallbeschreibung:</a:t>
            </a:r>
          </a:p>
          <a:p>
            <a:pPr marL="914400" lvl="1" indent="-457200">
              <a:buFont typeface="Symbol" panose="05050102010706020507" pitchFamily="18" charset="2"/>
              <a:buChar char="-"/>
            </a:pPr>
            <a:r>
              <a:rPr lang="de-DE" sz="2400" dirty="0"/>
              <a:t>Titel:</a:t>
            </a:r>
          </a:p>
          <a:p>
            <a:pPr marL="914400" lvl="1" indent="-457200">
              <a:buFont typeface="Symbol" panose="05050102010706020507" pitchFamily="18" charset="2"/>
              <a:buChar char="-"/>
            </a:pPr>
            <a:r>
              <a:rPr lang="de-DE" sz="2400" dirty="0"/>
              <a:t>Kurzbeschreibung:</a:t>
            </a:r>
          </a:p>
          <a:p>
            <a:pPr marL="914400" lvl="1" indent="-457200">
              <a:buFont typeface="Symbol" panose="05050102010706020507" pitchFamily="18" charset="2"/>
              <a:buChar char="-"/>
            </a:pPr>
            <a:r>
              <a:rPr lang="de-DE" sz="2400" dirty="0"/>
              <a:t>Akteure:</a:t>
            </a:r>
          </a:p>
          <a:p>
            <a:pPr marL="914400" lvl="1" indent="-457200">
              <a:buFont typeface="Symbol" panose="05050102010706020507" pitchFamily="18" charset="2"/>
              <a:buChar char="-"/>
            </a:pPr>
            <a:r>
              <a:rPr lang="de-DE" sz="2400" dirty="0"/>
              <a:t>Vorbedingungen:</a:t>
            </a:r>
          </a:p>
          <a:p>
            <a:pPr marL="914400" lvl="1" indent="-457200">
              <a:buFont typeface="Symbol" panose="05050102010706020507" pitchFamily="18" charset="2"/>
              <a:buChar char="-"/>
            </a:pPr>
            <a:r>
              <a:rPr lang="de-DE" sz="2400" dirty="0"/>
              <a:t>Beschreibung des Ablaufs:</a:t>
            </a:r>
          </a:p>
          <a:p>
            <a:pPr marL="914400" lvl="1" indent="-457200">
              <a:buFont typeface="Symbol" panose="05050102010706020507" pitchFamily="18" charset="2"/>
              <a:buChar char="-"/>
            </a:pPr>
            <a:r>
              <a:rPr lang="de-DE" sz="2400" dirty="0"/>
              <a:t>Auswirkungen:</a:t>
            </a:r>
          </a:p>
          <a:p>
            <a:pPr marL="914400" lvl="1" indent="-457200">
              <a:buFont typeface="Symbol" panose="05050102010706020507" pitchFamily="18" charset="2"/>
              <a:buChar char="-"/>
            </a:pPr>
            <a:r>
              <a:rPr lang="de-DE" sz="2400" dirty="0"/>
              <a:t>Anmerkungen:</a:t>
            </a:r>
          </a:p>
          <a:p>
            <a:pPr lvl="1"/>
            <a:endParaRPr lang="de-DE" sz="2400" dirty="0"/>
          </a:p>
          <a:p>
            <a:pPr lvl="1"/>
            <a:r>
              <a:rPr lang="de-DE" sz="2400" dirty="0"/>
              <a:t>Die Gliederung ist nicht fix und sollte je nach Bedarf erweitert werden</a:t>
            </a:r>
          </a:p>
        </p:txBody>
      </p:sp>
    </p:spTree>
    <p:extLst>
      <p:ext uri="{BB962C8B-B14F-4D97-AF65-F5344CB8AC3E}">
        <p14:creationId xmlns:p14="http://schemas.microsoft.com/office/powerpoint/2010/main" val="14547844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01BEC5F-B1AA-42EA-B5EC-58DC0432B56B}"/>
              </a:ext>
            </a:extLst>
          </p:cNvPr>
          <p:cNvSpPr>
            <a:spLocks noGrp="1"/>
          </p:cNvSpPr>
          <p:nvPr>
            <p:ph type="title"/>
          </p:nvPr>
        </p:nvSpPr>
        <p:spPr>
          <a:xfrm>
            <a:off x="838200" y="365125"/>
            <a:ext cx="10515600" cy="732155"/>
          </a:xfrm>
        </p:spPr>
        <p:txBody>
          <a:bodyPr/>
          <a:lstStyle/>
          <a:p>
            <a:r>
              <a:rPr lang="de-DE" b="1" dirty="0"/>
              <a:t>UML</a:t>
            </a:r>
          </a:p>
        </p:txBody>
      </p:sp>
      <p:sp>
        <p:nvSpPr>
          <p:cNvPr id="3" name="Inhaltsplatzhalter 2">
            <a:extLst>
              <a:ext uri="{FF2B5EF4-FFF2-40B4-BE49-F238E27FC236}">
                <a16:creationId xmlns:a16="http://schemas.microsoft.com/office/drawing/2014/main" id="{C5298C59-EB27-48E1-BA33-0EC8E32454A0}"/>
              </a:ext>
            </a:extLst>
          </p:cNvPr>
          <p:cNvSpPr>
            <a:spLocks noGrp="1"/>
          </p:cNvSpPr>
          <p:nvPr>
            <p:ph idx="1"/>
          </p:nvPr>
        </p:nvSpPr>
        <p:spPr>
          <a:xfrm>
            <a:off x="838200" y="1097280"/>
            <a:ext cx="10515600" cy="452845"/>
          </a:xfrm>
        </p:spPr>
        <p:txBody>
          <a:bodyPr>
            <a:normAutofit lnSpcReduction="10000"/>
          </a:bodyPr>
          <a:lstStyle/>
          <a:p>
            <a:pPr marL="0" indent="0">
              <a:buNone/>
            </a:pPr>
            <a:r>
              <a:rPr lang="de-DE" dirty="0"/>
              <a:t>Use Cases</a:t>
            </a:r>
          </a:p>
        </p:txBody>
      </p:sp>
      <p:sp>
        <p:nvSpPr>
          <p:cNvPr id="12" name="Textfeld 11">
            <a:extLst>
              <a:ext uri="{FF2B5EF4-FFF2-40B4-BE49-F238E27FC236}">
                <a16:creationId xmlns:a16="http://schemas.microsoft.com/office/drawing/2014/main" id="{EA31458D-1DBC-4C2F-85C1-26E2D458E81A}"/>
              </a:ext>
            </a:extLst>
          </p:cNvPr>
          <p:cNvSpPr txBox="1"/>
          <p:nvPr/>
        </p:nvSpPr>
        <p:spPr>
          <a:xfrm>
            <a:off x="838200" y="1829435"/>
            <a:ext cx="10973585" cy="4031873"/>
          </a:xfrm>
          <a:prstGeom prst="rect">
            <a:avLst/>
          </a:prstGeom>
          <a:noFill/>
        </p:spPr>
        <p:txBody>
          <a:bodyPr wrap="square" rtlCol="0">
            <a:spAutoFit/>
          </a:bodyPr>
          <a:lstStyle/>
          <a:p>
            <a:r>
              <a:rPr lang="de-DE" sz="3200" dirty="0"/>
              <a:t>Use Cases können für viele Zwecke eingesetzt werden:</a:t>
            </a:r>
          </a:p>
          <a:p>
            <a:pPr marL="800100" lvl="1" indent="-342900">
              <a:buFont typeface="Wingdings" panose="05000000000000000000" pitchFamily="2" charset="2"/>
              <a:buChar char="Ø"/>
            </a:pPr>
            <a:r>
              <a:rPr lang="de-DE" sz="3200" dirty="0"/>
              <a:t>Beschreibung von Geschäftsprozessen einer Organisation</a:t>
            </a:r>
          </a:p>
          <a:p>
            <a:pPr marL="800100" lvl="1" indent="-342900">
              <a:buFont typeface="Wingdings" panose="05000000000000000000" pitchFamily="2" charset="2"/>
              <a:buChar char="Ø"/>
            </a:pPr>
            <a:r>
              <a:rPr lang="de-DE" sz="3200" dirty="0"/>
              <a:t>Beschreibung der funktionalen Anforderungen einer Software oder Komponente</a:t>
            </a:r>
          </a:p>
          <a:p>
            <a:pPr marL="800100" lvl="1" indent="-342900">
              <a:buFont typeface="Wingdings" panose="05000000000000000000" pitchFamily="2" charset="2"/>
              <a:buChar char="Ø"/>
            </a:pPr>
            <a:r>
              <a:rPr lang="de-DE" sz="3200" dirty="0"/>
              <a:t>Dokumentation des Entwurfs eines Systems</a:t>
            </a:r>
          </a:p>
          <a:p>
            <a:pPr marL="1714500" lvl="3" indent="-342900">
              <a:buFont typeface="Courier New" panose="02070309020205020404" pitchFamily="49" charset="0"/>
              <a:buChar char="o"/>
            </a:pPr>
            <a:r>
              <a:rPr lang="de-DE" sz="3200" dirty="0"/>
              <a:t>textuelle Alternative zu Sequenzdiagrammen</a:t>
            </a:r>
          </a:p>
          <a:p>
            <a:pPr marL="1714500" lvl="3" indent="-342900">
              <a:buFont typeface="Courier New" panose="02070309020205020404" pitchFamily="49" charset="0"/>
              <a:buChar char="o"/>
            </a:pPr>
            <a:r>
              <a:rPr lang="de-DE" sz="3200" dirty="0"/>
              <a:t>dann sind die Akteure Module, und die Schritte sind z.B. Methodenaufrufe und deren Wirkungen/Resultate </a:t>
            </a:r>
          </a:p>
        </p:txBody>
      </p:sp>
    </p:spTree>
    <p:extLst>
      <p:ext uri="{BB962C8B-B14F-4D97-AF65-F5344CB8AC3E}">
        <p14:creationId xmlns:p14="http://schemas.microsoft.com/office/powerpoint/2010/main" val="21358567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01BEC5F-B1AA-42EA-B5EC-58DC0432B56B}"/>
              </a:ext>
            </a:extLst>
          </p:cNvPr>
          <p:cNvSpPr>
            <a:spLocks noGrp="1"/>
          </p:cNvSpPr>
          <p:nvPr>
            <p:ph type="title"/>
          </p:nvPr>
        </p:nvSpPr>
        <p:spPr>
          <a:xfrm>
            <a:off x="838200" y="365125"/>
            <a:ext cx="10515600" cy="732155"/>
          </a:xfrm>
        </p:spPr>
        <p:txBody>
          <a:bodyPr/>
          <a:lstStyle/>
          <a:p>
            <a:r>
              <a:rPr lang="de-DE" b="1" dirty="0"/>
              <a:t>Anforderungsanalyse / UML</a:t>
            </a:r>
          </a:p>
        </p:txBody>
      </p:sp>
      <p:sp>
        <p:nvSpPr>
          <p:cNvPr id="3" name="Inhaltsplatzhalter 2">
            <a:extLst>
              <a:ext uri="{FF2B5EF4-FFF2-40B4-BE49-F238E27FC236}">
                <a16:creationId xmlns:a16="http://schemas.microsoft.com/office/drawing/2014/main" id="{C5298C59-EB27-48E1-BA33-0EC8E32454A0}"/>
              </a:ext>
            </a:extLst>
          </p:cNvPr>
          <p:cNvSpPr>
            <a:spLocks noGrp="1"/>
          </p:cNvSpPr>
          <p:nvPr>
            <p:ph idx="1"/>
          </p:nvPr>
        </p:nvSpPr>
        <p:spPr>
          <a:xfrm>
            <a:off x="838200" y="1097281"/>
            <a:ext cx="10515600" cy="452845"/>
          </a:xfrm>
        </p:spPr>
        <p:txBody>
          <a:bodyPr>
            <a:normAutofit lnSpcReduction="10000"/>
          </a:bodyPr>
          <a:lstStyle/>
          <a:p>
            <a:pPr marL="0" indent="0">
              <a:buNone/>
            </a:pPr>
            <a:r>
              <a:rPr lang="de-DE" dirty="0"/>
              <a:t>Mögliche Probleme</a:t>
            </a:r>
          </a:p>
        </p:txBody>
      </p:sp>
      <p:sp>
        <p:nvSpPr>
          <p:cNvPr id="4" name="Textfeld 3">
            <a:extLst>
              <a:ext uri="{FF2B5EF4-FFF2-40B4-BE49-F238E27FC236}">
                <a16:creationId xmlns:a16="http://schemas.microsoft.com/office/drawing/2014/main" id="{CCE82DE0-1A12-40CF-8C1E-EBA398D20902}"/>
              </a:ext>
            </a:extLst>
          </p:cNvPr>
          <p:cNvSpPr txBox="1"/>
          <p:nvPr/>
        </p:nvSpPr>
        <p:spPr>
          <a:xfrm>
            <a:off x="838200" y="1698171"/>
            <a:ext cx="10779034" cy="3970318"/>
          </a:xfrm>
          <a:prstGeom prst="rect">
            <a:avLst/>
          </a:prstGeom>
          <a:noFill/>
        </p:spPr>
        <p:txBody>
          <a:bodyPr wrap="square" rtlCol="0">
            <a:spAutoFit/>
          </a:bodyPr>
          <a:lstStyle/>
          <a:p>
            <a:r>
              <a:rPr lang="de-DE" sz="2800" dirty="0"/>
              <a:t>• Kunden wissen nicht was sie wirklich wollen </a:t>
            </a:r>
          </a:p>
          <a:p>
            <a:r>
              <a:rPr lang="de-DE" sz="2800" dirty="0"/>
              <a:t>• Kunden benutzen ihre eigene Fachsprache </a:t>
            </a:r>
          </a:p>
          <a:p>
            <a:r>
              <a:rPr lang="de-DE" sz="2800" dirty="0"/>
              <a:t>• Verschiedene Stakeholder* können widersprüchliche Anforderungen haben </a:t>
            </a:r>
          </a:p>
          <a:p>
            <a:r>
              <a:rPr lang="de-DE" sz="2800" dirty="0"/>
              <a:t>• Politische und organisatorische Faktoren können Anforderungen beeinflussen </a:t>
            </a:r>
          </a:p>
          <a:p>
            <a:r>
              <a:rPr lang="de-DE" sz="2800" dirty="0"/>
              <a:t>• Anforderungen ändern sich während der Analyse und Entwicklung </a:t>
            </a:r>
          </a:p>
          <a:p>
            <a:r>
              <a:rPr lang="de-DE" sz="2800" dirty="0"/>
              <a:t>• Neue Stakeholder</a:t>
            </a:r>
            <a:r>
              <a:rPr lang="de-DE" sz="2800" baseline="30000" dirty="0"/>
              <a:t>*</a:t>
            </a:r>
            <a:r>
              <a:rPr lang="de-DE" sz="2800" dirty="0"/>
              <a:t> mischen sich ein </a:t>
            </a:r>
          </a:p>
          <a:p>
            <a:r>
              <a:rPr lang="de-DE" sz="2800" dirty="0"/>
              <a:t>• etc. </a:t>
            </a:r>
          </a:p>
        </p:txBody>
      </p:sp>
      <p:sp>
        <p:nvSpPr>
          <p:cNvPr id="6" name="Textfeld 5">
            <a:extLst>
              <a:ext uri="{FF2B5EF4-FFF2-40B4-BE49-F238E27FC236}">
                <a16:creationId xmlns:a16="http://schemas.microsoft.com/office/drawing/2014/main" id="{B1BE308D-1C8C-44F6-A171-0837EF217713}"/>
              </a:ext>
            </a:extLst>
          </p:cNvPr>
          <p:cNvSpPr txBox="1"/>
          <p:nvPr/>
        </p:nvSpPr>
        <p:spPr>
          <a:xfrm>
            <a:off x="975360" y="6069874"/>
            <a:ext cx="10171611" cy="369332"/>
          </a:xfrm>
          <a:prstGeom prst="rect">
            <a:avLst/>
          </a:prstGeom>
          <a:noFill/>
        </p:spPr>
        <p:txBody>
          <a:bodyPr wrap="square" rtlCol="0">
            <a:spAutoFit/>
          </a:bodyPr>
          <a:lstStyle/>
          <a:p>
            <a:r>
              <a:rPr lang="de-DE" dirty="0"/>
              <a:t>*Stakeholder = Anspruchsträger / Interessierte / Betroffene / Projektbeteiligte / Anspruchsgruppen </a:t>
            </a:r>
          </a:p>
        </p:txBody>
      </p:sp>
    </p:spTree>
    <p:extLst>
      <p:ext uri="{BB962C8B-B14F-4D97-AF65-F5344CB8AC3E}">
        <p14:creationId xmlns:p14="http://schemas.microsoft.com/office/powerpoint/2010/main" val="25107280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01BEC5F-B1AA-42EA-B5EC-58DC0432B56B}"/>
              </a:ext>
            </a:extLst>
          </p:cNvPr>
          <p:cNvSpPr>
            <a:spLocks noGrp="1"/>
          </p:cNvSpPr>
          <p:nvPr>
            <p:ph type="title"/>
          </p:nvPr>
        </p:nvSpPr>
        <p:spPr>
          <a:xfrm>
            <a:off x="838200" y="365125"/>
            <a:ext cx="10515600" cy="732155"/>
          </a:xfrm>
        </p:spPr>
        <p:txBody>
          <a:bodyPr/>
          <a:lstStyle/>
          <a:p>
            <a:r>
              <a:rPr lang="de-DE" b="1" dirty="0"/>
              <a:t>UML</a:t>
            </a:r>
          </a:p>
        </p:txBody>
      </p:sp>
      <p:sp>
        <p:nvSpPr>
          <p:cNvPr id="3" name="Inhaltsplatzhalter 2">
            <a:extLst>
              <a:ext uri="{FF2B5EF4-FFF2-40B4-BE49-F238E27FC236}">
                <a16:creationId xmlns:a16="http://schemas.microsoft.com/office/drawing/2014/main" id="{C5298C59-EB27-48E1-BA33-0EC8E32454A0}"/>
              </a:ext>
            </a:extLst>
          </p:cNvPr>
          <p:cNvSpPr>
            <a:spLocks noGrp="1"/>
          </p:cNvSpPr>
          <p:nvPr>
            <p:ph idx="1"/>
          </p:nvPr>
        </p:nvSpPr>
        <p:spPr>
          <a:xfrm>
            <a:off x="838200" y="1097280"/>
            <a:ext cx="10515600" cy="452845"/>
          </a:xfrm>
        </p:spPr>
        <p:txBody>
          <a:bodyPr>
            <a:normAutofit lnSpcReduction="10000"/>
          </a:bodyPr>
          <a:lstStyle/>
          <a:p>
            <a:pPr marL="0" indent="0">
              <a:buNone/>
            </a:pPr>
            <a:r>
              <a:rPr lang="de-DE" dirty="0"/>
              <a:t>Use-Case-Analyse</a:t>
            </a:r>
          </a:p>
        </p:txBody>
      </p:sp>
      <p:sp>
        <p:nvSpPr>
          <p:cNvPr id="12" name="Textfeld 11">
            <a:extLst>
              <a:ext uri="{FF2B5EF4-FFF2-40B4-BE49-F238E27FC236}">
                <a16:creationId xmlns:a16="http://schemas.microsoft.com/office/drawing/2014/main" id="{EA31458D-1DBC-4C2F-85C1-26E2D458E81A}"/>
              </a:ext>
            </a:extLst>
          </p:cNvPr>
          <p:cNvSpPr txBox="1"/>
          <p:nvPr/>
        </p:nvSpPr>
        <p:spPr>
          <a:xfrm>
            <a:off x="838200" y="1599228"/>
            <a:ext cx="10973585" cy="4893647"/>
          </a:xfrm>
          <a:prstGeom prst="rect">
            <a:avLst/>
          </a:prstGeom>
          <a:noFill/>
        </p:spPr>
        <p:txBody>
          <a:bodyPr wrap="square" rtlCol="0">
            <a:spAutoFit/>
          </a:bodyPr>
          <a:lstStyle/>
          <a:p>
            <a:pPr marL="457200" indent="-457200">
              <a:buFont typeface="Wingdings" panose="05000000000000000000" pitchFamily="2" charset="2"/>
              <a:buChar char="ü"/>
            </a:pPr>
            <a:r>
              <a:rPr lang="de-DE" sz="2400" dirty="0"/>
              <a:t>Betrachtete Systeme: Geschäftssysteme vs. IT-Systeme</a:t>
            </a:r>
          </a:p>
          <a:p>
            <a:pPr marL="457200" indent="-457200">
              <a:buFont typeface="Wingdings" panose="05000000000000000000" pitchFamily="2" charset="2"/>
              <a:buChar char="ü"/>
            </a:pPr>
            <a:r>
              <a:rPr lang="de-DE" sz="2400" dirty="0"/>
              <a:t>Wer interagiert mit dem System?</a:t>
            </a:r>
          </a:p>
          <a:p>
            <a:pPr marL="914400" lvl="1" indent="-457200">
              <a:buFont typeface="Symbol" panose="05050102010706020507" pitchFamily="18" charset="2"/>
              <a:buChar char="-"/>
            </a:pPr>
            <a:r>
              <a:rPr lang="de-DE" sz="2400" dirty="0"/>
              <a:t>Akteure</a:t>
            </a:r>
          </a:p>
          <a:p>
            <a:pPr marL="457200" indent="-457200">
              <a:buFont typeface="Wingdings" panose="05000000000000000000" pitchFamily="2" charset="2"/>
              <a:buChar char="ü"/>
            </a:pPr>
            <a:r>
              <a:rPr lang="de-DE" sz="2400" dirty="0"/>
              <a:t>Welche Leistungen bietet das System an?</a:t>
            </a:r>
          </a:p>
          <a:p>
            <a:pPr marL="914400" lvl="1" indent="-457200">
              <a:buFont typeface="Symbol" panose="05050102010706020507" pitchFamily="18" charset="2"/>
              <a:buChar char="-"/>
            </a:pPr>
            <a:r>
              <a:rPr lang="de-DE" sz="2400" dirty="0"/>
              <a:t>Use-Cases</a:t>
            </a:r>
          </a:p>
          <a:p>
            <a:pPr marL="914400" lvl="1" indent="-457200">
              <a:buFont typeface="Symbol" panose="05050102010706020507" pitchFamily="18" charset="2"/>
              <a:buChar char="-"/>
            </a:pPr>
            <a:r>
              <a:rPr lang="de-DE" sz="2400" dirty="0"/>
              <a:t>Geschäftsprozesse vs. Anwendungsfälle</a:t>
            </a:r>
          </a:p>
          <a:p>
            <a:pPr marL="457200" indent="-457200">
              <a:buFont typeface="Wingdings" panose="05000000000000000000" pitchFamily="2" charset="2"/>
              <a:buChar char="ü"/>
            </a:pPr>
            <a:r>
              <a:rPr lang="de-DE" sz="2400" dirty="0"/>
              <a:t>Wie kann man Use-Cases im einzelnen beschreiben?</a:t>
            </a:r>
          </a:p>
          <a:p>
            <a:pPr marL="914400" lvl="1" indent="-457200">
              <a:buFont typeface="Symbol" panose="05050102010706020507" pitchFamily="18" charset="2"/>
              <a:buChar char="-"/>
            </a:pPr>
            <a:r>
              <a:rPr lang="de-DE" sz="2400" dirty="0"/>
              <a:t>verbal nach Schablone</a:t>
            </a:r>
          </a:p>
          <a:p>
            <a:pPr marL="914400" lvl="1" indent="-457200">
              <a:buFont typeface="Symbol" panose="05050102010706020507" pitchFamily="18" charset="2"/>
              <a:buChar char="-"/>
            </a:pPr>
            <a:r>
              <a:rPr lang="de-DE" sz="2400" dirty="0"/>
              <a:t>grafisch mittels Aktivitätsdiagrammen</a:t>
            </a:r>
          </a:p>
          <a:p>
            <a:r>
              <a:rPr lang="de-DE" sz="2400" dirty="0"/>
              <a:t>Use-Cases in einem Geschäftssystem: </a:t>
            </a:r>
          </a:p>
          <a:p>
            <a:pPr marL="914400" lvl="1" indent="-457200">
              <a:buFont typeface="Symbol" panose="05050102010706020507" pitchFamily="18" charset="2"/>
              <a:buChar char="-"/>
            </a:pPr>
            <a:r>
              <a:rPr lang="de-DE" sz="2400" dirty="0"/>
              <a:t>Geschäftsprozess</a:t>
            </a:r>
          </a:p>
          <a:p>
            <a:r>
              <a:rPr lang="de-DE" sz="2400" dirty="0"/>
              <a:t>Use-Cases in einem IT-System (Anwendungssystem): </a:t>
            </a:r>
          </a:p>
          <a:p>
            <a:pPr marL="914400" lvl="1" indent="-457200">
              <a:buFont typeface="Symbol" panose="05050102010706020507" pitchFamily="18" charset="2"/>
              <a:buChar char="-"/>
            </a:pPr>
            <a:r>
              <a:rPr lang="de-DE" sz="2400" dirty="0"/>
              <a:t>Anwendungsfall</a:t>
            </a:r>
          </a:p>
        </p:txBody>
      </p:sp>
    </p:spTree>
    <p:extLst>
      <p:ext uri="{BB962C8B-B14F-4D97-AF65-F5344CB8AC3E}">
        <p14:creationId xmlns:p14="http://schemas.microsoft.com/office/powerpoint/2010/main" val="339253617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01BEC5F-B1AA-42EA-B5EC-58DC0432B56B}"/>
              </a:ext>
            </a:extLst>
          </p:cNvPr>
          <p:cNvSpPr>
            <a:spLocks noGrp="1"/>
          </p:cNvSpPr>
          <p:nvPr>
            <p:ph type="title"/>
          </p:nvPr>
        </p:nvSpPr>
        <p:spPr>
          <a:xfrm>
            <a:off x="838200" y="365125"/>
            <a:ext cx="10515600" cy="732155"/>
          </a:xfrm>
        </p:spPr>
        <p:txBody>
          <a:bodyPr/>
          <a:lstStyle/>
          <a:p>
            <a:r>
              <a:rPr lang="de-DE" b="1" dirty="0"/>
              <a:t>UML</a:t>
            </a:r>
          </a:p>
        </p:txBody>
      </p:sp>
      <p:sp>
        <p:nvSpPr>
          <p:cNvPr id="3" name="Inhaltsplatzhalter 2">
            <a:extLst>
              <a:ext uri="{FF2B5EF4-FFF2-40B4-BE49-F238E27FC236}">
                <a16:creationId xmlns:a16="http://schemas.microsoft.com/office/drawing/2014/main" id="{C5298C59-EB27-48E1-BA33-0EC8E32454A0}"/>
              </a:ext>
            </a:extLst>
          </p:cNvPr>
          <p:cNvSpPr>
            <a:spLocks noGrp="1"/>
          </p:cNvSpPr>
          <p:nvPr>
            <p:ph idx="1"/>
          </p:nvPr>
        </p:nvSpPr>
        <p:spPr>
          <a:xfrm>
            <a:off x="838200" y="1097280"/>
            <a:ext cx="10515600" cy="452845"/>
          </a:xfrm>
        </p:spPr>
        <p:txBody>
          <a:bodyPr>
            <a:normAutofit lnSpcReduction="10000"/>
          </a:bodyPr>
          <a:lstStyle/>
          <a:p>
            <a:pPr marL="0" indent="0">
              <a:buNone/>
            </a:pPr>
            <a:r>
              <a:rPr lang="de-DE" dirty="0"/>
              <a:t>Anwendungsdiagramme Symbole</a:t>
            </a:r>
          </a:p>
        </p:txBody>
      </p:sp>
      <p:sp>
        <p:nvSpPr>
          <p:cNvPr id="12" name="Textfeld 11">
            <a:extLst>
              <a:ext uri="{FF2B5EF4-FFF2-40B4-BE49-F238E27FC236}">
                <a16:creationId xmlns:a16="http://schemas.microsoft.com/office/drawing/2014/main" id="{EA31458D-1DBC-4C2F-85C1-26E2D458E81A}"/>
              </a:ext>
            </a:extLst>
          </p:cNvPr>
          <p:cNvSpPr txBox="1"/>
          <p:nvPr/>
        </p:nvSpPr>
        <p:spPr>
          <a:xfrm>
            <a:off x="3298595" y="1876470"/>
            <a:ext cx="5958527" cy="4154984"/>
          </a:xfrm>
          <a:prstGeom prst="rect">
            <a:avLst/>
          </a:prstGeom>
          <a:noFill/>
        </p:spPr>
        <p:txBody>
          <a:bodyPr wrap="square" rtlCol="0">
            <a:spAutoFit/>
          </a:bodyPr>
          <a:lstStyle/>
          <a:p>
            <a:r>
              <a:rPr lang="de-DE" sz="2400" dirty="0"/>
              <a:t>Aktor</a:t>
            </a:r>
          </a:p>
          <a:p>
            <a:endParaRPr lang="de-DE" sz="2400" dirty="0"/>
          </a:p>
          <a:p>
            <a:r>
              <a:rPr lang="de-DE" sz="2400" dirty="0"/>
              <a:t>Anwendungsfall</a:t>
            </a:r>
          </a:p>
          <a:p>
            <a:endParaRPr lang="de-DE" sz="2400" dirty="0"/>
          </a:p>
          <a:p>
            <a:endParaRPr lang="de-DE" sz="2400" dirty="0"/>
          </a:p>
          <a:p>
            <a:r>
              <a:rPr lang="de-DE" sz="2400" dirty="0"/>
              <a:t>Systemgrenze „S“</a:t>
            </a:r>
          </a:p>
          <a:p>
            <a:endParaRPr lang="de-DE" sz="2400" dirty="0"/>
          </a:p>
          <a:p>
            <a:r>
              <a:rPr lang="de-DE" sz="2400" dirty="0"/>
              <a:t>Kommunikationsbeziehung (Assoziationen)</a:t>
            </a:r>
          </a:p>
          <a:p>
            <a:r>
              <a:rPr lang="de-DE" sz="2400" dirty="0"/>
              <a:t>Zwischen Aktoren und Anwendungsfällen</a:t>
            </a:r>
          </a:p>
          <a:p>
            <a:endParaRPr lang="de-DE" sz="2400" dirty="0"/>
          </a:p>
          <a:p>
            <a:r>
              <a:rPr lang="de-DE" sz="2400" dirty="0"/>
              <a:t>Beziehung zwischen Anwendungsfällen</a:t>
            </a:r>
          </a:p>
        </p:txBody>
      </p:sp>
      <p:pic>
        <p:nvPicPr>
          <p:cNvPr id="10242" name="Picture 2">
            <a:extLst>
              <a:ext uri="{FF2B5EF4-FFF2-40B4-BE49-F238E27FC236}">
                <a16:creationId xmlns:a16="http://schemas.microsoft.com/office/drawing/2014/main" id="{8ACB916D-E7D4-4B3A-93FC-BB0CB10E43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54955" y="1706018"/>
            <a:ext cx="485775" cy="971550"/>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a:extLst>
              <a:ext uri="{FF2B5EF4-FFF2-40B4-BE49-F238E27FC236}">
                <a16:creationId xmlns:a16="http://schemas.microsoft.com/office/drawing/2014/main" id="{E5147037-4830-42BC-B78C-5F86285BD7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1353" y="2504606"/>
            <a:ext cx="1533525" cy="866775"/>
          </a:xfrm>
          <a:prstGeom prst="rect">
            <a:avLst/>
          </a:prstGeom>
          <a:noFill/>
          <a:extLst>
            <a:ext uri="{909E8E84-426E-40DD-AFC4-6F175D3DCCD1}">
              <a14:hiddenFill xmlns:a14="http://schemas.microsoft.com/office/drawing/2010/main">
                <a:solidFill>
                  <a:srgbClr val="FFFFFF"/>
                </a:solidFill>
              </a14:hiddenFill>
            </a:ext>
          </a:extLst>
        </p:spPr>
      </p:pic>
      <p:pic>
        <p:nvPicPr>
          <p:cNvPr id="10248" name="Picture 8">
            <a:extLst>
              <a:ext uri="{FF2B5EF4-FFF2-40B4-BE49-F238E27FC236}">
                <a16:creationId xmlns:a16="http://schemas.microsoft.com/office/drawing/2014/main" id="{A44810CA-B565-497B-A0C3-C87371E0597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3337276"/>
            <a:ext cx="1533525" cy="1152525"/>
          </a:xfrm>
          <a:prstGeom prst="rect">
            <a:avLst/>
          </a:prstGeom>
          <a:noFill/>
          <a:extLst>
            <a:ext uri="{909E8E84-426E-40DD-AFC4-6F175D3DCCD1}">
              <a14:hiddenFill xmlns:a14="http://schemas.microsoft.com/office/drawing/2010/main">
                <a:solidFill>
                  <a:srgbClr val="FFFFFF"/>
                </a:solidFill>
              </a14:hiddenFill>
            </a:ext>
          </a:extLst>
        </p:spPr>
      </p:pic>
      <p:cxnSp>
        <p:nvCxnSpPr>
          <p:cNvPr id="6" name="Gerader Verbinder 5">
            <a:extLst>
              <a:ext uri="{FF2B5EF4-FFF2-40B4-BE49-F238E27FC236}">
                <a16:creationId xmlns:a16="http://schemas.microsoft.com/office/drawing/2014/main" id="{22132D7D-15B3-413C-B442-1EE35348BE0C}"/>
              </a:ext>
            </a:extLst>
          </p:cNvPr>
          <p:cNvCxnSpPr/>
          <p:nvPr/>
        </p:nvCxnSpPr>
        <p:spPr>
          <a:xfrm>
            <a:off x="930945" y="4896273"/>
            <a:ext cx="1348033" cy="0"/>
          </a:xfrm>
          <a:prstGeom prst="line">
            <a:avLst/>
          </a:prstGeom>
          <a:ln w="31750"/>
        </p:spPr>
        <p:style>
          <a:lnRef idx="3">
            <a:schemeClr val="dk1"/>
          </a:lnRef>
          <a:fillRef idx="0">
            <a:schemeClr val="dk1"/>
          </a:fillRef>
          <a:effectRef idx="2">
            <a:schemeClr val="dk1"/>
          </a:effectRef>
          <a:fontRef idx="minor">
            <a:schemeClr val="tx1"/>
          </a:fontRef>
        </p:style>
      </p:cxnSp>
      <p:cxnSp>
        <p:nvCxnSpPr>
          <p:cNvPr id="8" name="Gerade Verbindung mit Pfeil 7">
            <a:extLst>
              <a:ext uri="{FF2B5EF4-FFF2-40B4-BE49-F238E27FC236}">
                <a16:creationId xmlns:a16="http://schemas.microsoft.com/office/drawing/2014/main" id="{F9137BDB-235E-4250-98B1-939C751F5458}"/>
              </a:ext>
            </a:extLst>
          </p:cNvPr>
          <p:cNvCxnSpPr/>
          <p:nvPr/>
        </p:nvCxnSpPr>
        <p:spPr>
          <a:xfrm>
            <a:off x="930945" y="5674936"/>
            <a:ext cx="539636" cy="356518"/>
          </a:xfrm>
          <a:prstGeom prst="straightConnector1">
            <a:avLst/>
          </a:prstGeom>
          <a:ln w="31750">
            <a:headEnd type="stealth" w="lg" len="lg"/>
            <a:tailEnd type="none"/>
          </a:ln>
        </p:spPr>
        <p:style>
          <a:lnRef idx="3">
            <a:schemeClr val="dk1"/>
          </a:lnRef>
          <a:fillRef idx="0">
            <a:schemeClr val="dk1"/>
          </a:fillRef>
          <a:effectRef idx="2">
            <a:schemeClr val="dk1"/>
          </a:effectRef>
          <a:fontRef idx="minor">
            <a:schemeClr val="tx1"/>
          </a:fontRef>
        </p:style>
      </p:cxnSp>
      <p:sp>
        <p:nvSpPr>
          <p:cNvPr id="9" name="Textfeld 8">
            <a:extLst>
              <a:ext uri="{FF2B5EF4-FFF2-40B4-BE49-F238E27FC236}">
                <a16:creationId xmlns:a16="http://schemas.microsoft.com/office/drawing/2014/main" id="{0DDD0932-818E-4C09-8619-DA721F4524F9}"/>
              </a:ext>
            </a:extLst>
          </p:cNvPr>
          <p:cNvSpPr txBox="1"/>
          <p:nvPr/>
        </p:nvSpPr>
        <p:spPr>
          <a:xfrm>
            <a:off x="1401353" y="5391530"/>
            <a:ext cx="1348033" cy="461665"/>
          </a:xfrm>
          <a:prstGeom prst="rect">
            <a:avLst/>
          </a:prstGeom>
          <a:noFill/>
        </p:spPr>
        <p:txBody>
          <a:bodyPr wrap="square" rtlCol="0">
            <a:spAutoFit/>
          </a:bodyPr>
          <a:lstStyle/>
          <a:p>
            <a:r>
              <a:rPr lang="de-DE" sz="1200" dirty="0"/>
              <a:t>&lt;&lt;</a:t>
            </a:r>
            <a:r>
              <a:rPr lang="de-DE" sz="1200" dirty="0" err="1"/>
              <a:t>extend</a:t>
            </a:r>
            <a:r>
              <a:rPr lang="de-DE" sz="1200" dirty="0"/>
              <a:t>&gt;&gt;</a:t>
            </a:r>
          </a:p>
          <a:p>
            <a:r>
              <a:rPr lang="de-DE" sz="1200" dirty="0"/>
              <a:t>&lt;&lt;</a:t>
            </a:r>
            <a:r>
              <a:rPr lang="de-DE" sz="1200" dirty="0" err="1"/>
              <a:t>include</a:t>
            </a:r>
            <a:r>
              <a:rPr lang="de-DE" sz="1200" dirty="0"/>
              <a:t>&gt;&gt;</a:t>
            </a:r>
          </a:p>
        </p:txBody>
      </p:sp>
      <p:cxnSp>
        <p:nvCxnSpPr>
          <p:cNvPr id="11" name="Gerade Verbindung mit Pfeil 10">
            <a:extLst>
              <a:ext uri="{FF2B5EF4-FFF2-40B4-BE49-F238E27FC236}">
                <a16:creationId xmlns:a16="http://schemas.microsoft.com/office/drawing/2014/main" id="{6A7C26CB-6BBB-4927-ADB6-19B621408538}"/>
              </a:ext>
            </a:extLst>
          </p:cNvPr>
          <p:cNvCxnSpPr/>
          <p:nvPr/>
        </p:nvCxnSpPr>
        <p:spPr>
          <a:xfrm flipH="1">
            <a:off x="2278978" y="5222449"/>
            <a:ext cx="256832" cy="80900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61743959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01BEC5F-B1AA-42EA-B5EC-58DC0432B56B}"/>
              </a:ext>
            </a:extLst>
          </p:cNvPr>
          <p:cNvSpPr>
            <a:spLocks noGrp="1"/>
          </p:cNvSpPr>
          <p:nvPr>
            <p:ph type="title"/>
          </p:nvPr>
        </p:nvSpPr>
        <p:spPr>
          <a:xfrm>
            <a:off x="838200" y="365125"/>
            <a:ext cx="10515600" cy="732155"/>
          </a:xfrm>
        </p:spPr>
        <p:txBody>
          <a:bodyPr/>
          <a:lstStyle/>
          <a:p>
            <a:r>
              <a:rPr lang="de-DE" b="1" dirty="0"/>
              <a:t>UML</a:t>
            </a:r>
          </a:p>
        </p:txBody>
      </p:sp>
      <p:sp>
        <p:nvSpPr>
          <p:cNvPr id="3" name="Inhaltsplatzhalter 2">
            <a:extLst>
              <a:ext uri="{FF2B5EF4-FFF2-40B4-BE49-F238E27FC236}">
                <a16:creationId xmlns:a16="http://schemas.microsoft.com/office/drawing/2014/main" id="{C5298C59-EB27-48E1-BA33-0EC8E32454A0}"/>
              </a:ext>
            </a:extLst>
          </p:cNvPr>
          <p:cNvSpPr>
            <a:spLocks noGrp="1"/>
          </p:cNvSpPr>
          <p:nvPr>
            <p:ph idx="1"/>
          </p:nvPr>
        </p:nvSpPr>
        <p:spPr>
          <a:xfrm>
            <a:off x="838200" y="1097280"/>
            <a:ext cx="10515600" cy="452845"/>
          </a:xfrm>
        </p:spPr>
        <p:txBody>
          <a:bodyPr>
            <a:normAutofit lnSpcReduction="10000"/>
          </a:bodyPr>
          <a:lstStyle/>
          <a:p>
            <a:pPr marL="0" indent="0">
              <a:buNone/>
            </a:pPr>
            <a:r>
              <a:rPr lang="de-DE" dirty="0"/>
              <a:t>Akteure eines Geschäftssystems</a:t>
            </a:r>
          </a:p>
        </p:txBody>
      </p:sp>
      <p:grpSp>
        <p:nvGrpSpPr>
          <p:cNvPr id="10" name="Gruppieren 9">
            <a:extLst>
              <a:ext uri="{FF2B5EF4-FFF2-40B4-BE49-F238E27FC236}">
                <a16:creationId xmlns:a16="http://schemas.microsoft.com/office/drawing/2014/main" id="{755BFB1D-07B4-4F0E-A587-26E65167C37E}"/>
              </a:ext>
            </a:extLst>
          </p:cNvPr>
          <p:cNvGrpSpPr/>
          <p:nvPr/>
        </p:nvGrpSpPr>
        <p:grpSpPr>
          <a:xfrm>
            <a:off x="895473" y="4387225"/>
            <a:ext cx="866896" cy="1573520"/>
            <a:chOff x="1109724" y="3053487"/>
            <a:chExt cx="866896" cy="1573520"/>
          </a:xfrm>
        </p:grpSpPr>
        <p:sp>
          <p:nvSpPr>
            <p:cNvPr id="7" name="Textfeld 6">
              <a:extLst>
                <a:ext uri="{FF2B5EF4-FFF2-40B4-BE49-F238E27FC236}">
                  <a16:creationId xmlns:a16="http://schemas.microsoft.com/office/drawing/2014/main" id="{A5E3BBAB-3290-448C-BDB2-F65BECB13DC5}"/>
                </a:ext>
              </a:extLst>
            </p:cNvPr>
            <p:cNvSpPr txBox="1"/>
            <p:nvPr/>
          </p:nvSpPr>
          <p:spPr>
            <a:xfrm>
              <a:off x="1152647" y="4257675"/>
              <a:ext cx="781050" cy="369332"/>
            </a:xfrm>
            <a:prstGeom prst="rect">
              <a:avLst/>
            </a:prstGeom>
            <a:noFill/>
          </p:spPr>
          <p:txBody>
            <a:bodyPr wrap="square" rtlCol="0">
              <a:spAutoFit/>
            </a:bodyPr>
            <a:lstStyle/>
            <a:p>
              <a:r>
                <a:rPr lang="de-DE" dirty="0"/>
                <a:t>Kunde</a:t>
              </a:r>
            </a:p>
          </p:txBody>
        </p:sp>
        <p:pic>
          <p:nvPicPr>
            <p:cNvPr id="4" name="Grafik 3">
              <a:extLst>
                <a:ext uri="{FF2B5EF4-FFF2-40B4-BE49-F238E27FC236}">
                  <a16:creationId xmlns:a16="http://schemas.microsoft.com/office/drawing/2014/main" id="{67552831-936A-4BCB-99D4-0649EE1D43CF}"/>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1109724" y="3053487"/>
              <a:ext cx="866896" cy="1286054"/>
            </a:xfrm>
            <a:prstGeom prst="rect">
              <a:avLst/>
            </a:prstGeom>
          </p:spPr>
        </p:pic>
      </p:grpSp>
      <p:grpSp>
        <p:nvGrpSpPr>
          <p:cNvPr id="16" name="Gruppieren 15">
            <a:extLst>
              <a:ext uri="{FF2B5EF4-FFF2-40B4-BE49-F238E27FC236}">
                <a16:creationId xmlns:a16="http://schemas.microsoft.com/office/drawing/2014/main" id="{70297AFB-CD2A-4C83-A717-4885BC7FBFCD}"/>
              </a:ext>
            </a:extLst>
          </p:cNvPr>
          <p:cNvGrpSpPr/>
          <p:nvPr/>
        </p:nvGrpSpPr>
        <p:grpSpPr>
          <a:xfrm>
            <a:off x="10429631" y="4387225"/>
            <a:ext cx="1076203" cy="1553568"/>
            <a:chOff x="1152646" y="3073439"/>
            <a:chExt cx="1076203" cy="1553568"/>
          </a:xfrm>
        </p:grpSpPr>
        <p:sp>
          <p:nvSpPr>
            <p:cNvPr id="17" name="Textfeld 16">
              <a:extLst>
                <a:ext uri="{FF2B5EF4-FFF2-40B4-BE49-F238E27FC236}">
                  <a16:creationId xmlns:a16="http://schemas.microsoft.com/office/drawing/2014/main" id="{ACE86B91-DDC4-4309-9722-3D6CCFB9C604}"/>
                </a:ext>
              </a:extLst>
            </p:cNvPr>
            <p:cNvSpPr txBox="1"/>
            <p:nvPr/>
          </p:nvSpPr>
          <p:spPr>
            <a:xfrm>
              <a:off x="1152646" y="4257675"/>
              <a:ext cx="1076203" cy="369332"/>
            </a:xfrm>
            <a:prstGeom prst="rect">
              <a:avLst/>
            </a:prstGeom>
            <a:noFill/>
          </p:spPr>
          <p:txBody>
            <a:bodyPr wrap="square" rtlCol="0">
              <a:spAutoFit/>
            </a:bodyPr>
            <a:lstStyle/>
            <a:p>
              <a:r>
                <a:rPr lang="de-DE" dirty="0"/>
                <a:t>Lieferant</a:t>
              </a:r>
            </a:p>
          </p:txBody>
        </p:sp>
        <p:pic>
          <p:nvPicPr>
            <p:cNvPr id="18" name="Grafik 17">
              <a:extLst>
                <a:ext uri="{FF2B5EF4-FFF2-40B4-BE49-F238E27FC236}">
                  <a16:creationId xmlns:a16="http://schemas.microsoft.com/office/drawing/2014/main" id="{B5839A50-9D47-4DB3-B2B8-276E74BF6D73}"/>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1209674" y="3073439"/>
              <a:ext cx="866896" cy="1286054"/>
            </a:xfrm>
            <a:prstGeom prst="rect">
              <a:avLst/>
            </a:prstGeom>
          </p:spPr>
        </p:pic>
      </p:grpSp>
      <p:sp>
        <p:nvSpPr>
          <p:cNvPr id="13" name="Rechteck 12">
            <a:extLst>
              <a:ext uri="{FF2B5EF4-FFF2-40B4-BE49-F238E27FC236}">
                <a16:creationId xmlns:a16="http://schemas.microsoft.com/office/drawing/2014/main" id="{D03632D7-DBC2-4584-AFDF-2AA0B4F2FD73}"/>
              </a:ext>
            </a:extLst>
          </p:cNvPr>
          <p:cNvSpPr/>
          <p:nvPr/>
        </p:nvSpPr>
        <p:spPr>
          <a:xfrm>
            <a:off x="4119684" y="4499491"/>
            <a:ext cx="3771900" cy="107656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de-DE" sz="3200" dirty="0"/>
              <a:t>Handelshaus</a:t>
            </a:r>
          </a:p>
        </p:txBody>
      </p:sp>
      <p:cxnSp>
        <p:nvCxnSpPr>
          <p:cNvPr id="15" name="Gerader Verbinder 14">
            <a:extLst>
              <a:ext uri="{FF2B5EF4-FFF2-40B4-BE49-F238E27FC236}">
                <a16:creationId xmlns:a16="http://schemas.microsoft.com/office/drawing/2014/main" id="{91ACAFE0-0C4F-42C6-9D0A-4D862060E031}"/>
              </a:ext>
            </a:extLst>
          </p:cNvPr>
          <p:cNvCxnSpPr>
            <a:cxnSpLocks/>
            <a:stCxn id="4" idx="3"/>
            <a:endCxn id="13" idx="1"/>
          </p:cNvCxnSpPr>
          <p:nvPr/>
        </p:nvCxnSpPr>
        <p:spPr>
          <a:xfrm>
            <a:off x="1762369" y="5030252"/>
            <a:ext cx="2357315" cy="7521"/>
          </a:xfrm>
          <a:prstGeom prst="line">
            <a:avLst/>
          </a:prstGeom>
          <a:ln w="31750"/>
        </p:spPr>
        <p:style>
          <a:lnRef idx="3">
            <a:schemeClr val="dk1"/>
          </a:lnRef>
          <a:fillRef idx="0">
            <a:schemeClr val="dk1"/>
          </a:fillRef>
          <a:effectRef idx="2">
            <a:schemeClr val="dk1"/>
          </a:effectRef>
          <a:fontRef idx="minor">
            <a:schemeClr val="tx1"/>
          </a:fontRef>
        </p:style>
      </p:cxnSp>
      <p:cxnSp>
        <p:nvCxnSpPr>
          <p:cNvPr id="22" name="Gerader Verbinder 21">
            <a:extLst>
              <a:ext uri="{FF2B5EF4-FFF2-40B4-BE49-F238E27FC236}">
                <a16:creationId xmlns:a16="http://schemas.microsoft.com/office/drawing/2014/main" id="{A356626E-1B13-42E9-9740-39E33D3F586F}"/>
              </a:ext>
            </a:extLst>
          </p:cNvPr>
          <p:cNvCxnSpPr>
            <a:cxnSpLocks/>
            <a:stCxn id="13" idx="3"/>
            <a:endCxn id="18" idx="1"/>
          </p:cNvCxnSpPr>
          <p:nvPr/>
        </p:nvCxnSpPr>
        <p:spPr>
          <a:xfrm flipV="1">
            <a:off x="7891584" y="5030252"/>
            <a:ext cx="2595075" cy="7521"/>
          </a:xfrm>
          <a:prstGeom prst="line">
            <a:avLst/>
          </a:prstGeom>
          <a:ln w="31750"/>
        </p:spPr>
        <p:style>
          <a:lnRef idx="3">
            <a:schemeClr val="dk1"/>
          </a:lnRef>
          <a:fillRef idx="0">
            <a:schemeClr val="dk1"/>
          </a:fillRef>
          <a:effectRef idx="2">
            <a:schemeClr val="dk1"/>
          </a:effectRef>
          <a:fontRef idx="minor">
            <a:schemeClr val="tx1"/>
          </a:fontRef>
        </p:style>
      </p:cxnSp>
      <p:sp>
        <p:nvSpPr>
          <p:cNvPr id="25" name="Rechteck 24">
            <a:extLst>
              <a:ext uri="{FF2B5EF4-FFF2-40B4-BE49-F238E27FC236}">
                <a16:creationId xmlns:a16="http://schemas.microsoft.com/office/drawing/2014/main" id="{5C56BDFB-9E2A-472A-BF2A-CAEDD4B4A681}"/>
              </a:ext>
            </a:extLst>
          </p:cNvPr>
          <p:cNvSpPr/>
          <p:nvPr/>
        </p:nvSpPr>
        <p:spPr>
          <a:xfrm>
            <a:off x="6005634" y="2428875"/>
            <a:ext cx="3081216" cy="9775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3200" dirty="0"/>
              <a:t>Geschäftssystem</a:t>
            </a:r>
          </a:p>
        </p:txBody>
      </p:sp>
      <p:cxnSp>
        <p:nvCxnSpPr>
          <p:cNvPr id="27" name="Gerader Verbinder 26">
            <a:extLst>
              <a:ext uri="{FF2B5EF4-FFF2-40B4-BE49-F238E27FC236}">
                <a16:creationId xmlns:a16="http://schemas.microsoft.com/office/drawing/2014/main" id="{40DF9CFB-3863-41F5-892F-8307BB23C2FC}"/>
              </a:ext>
            </a:extLst>
          </p:cNvPr>
          <p:cNvCxnSpPr>
            <a:stCxn id="25" idx="2"/>
            <a:endCxn id="13" idx="0"/>
          </p:cNvCxnSpPr>
          <p:nvPr/>
        </p:nvCxnSpPr>
        <p:spPr>
          <a:xfrm flipH="1">
            <a:off x="6005634" y="3406437"/>
            <a:ext cx="1540608" cy="1093054"/>
          </a:xfrm>
          <a:prstGeom prst="line">
            <a:avLst/>
          </a:prstGeom>
          <a:ln w="317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376721851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01BEC5F-B1AA-42EA-B5EC-58DC0432B56B}"/>
              </a:ext>
            </a:extLst>
          </p:cNvPr>
          <p:cNvSpPr>
            <a:spLocks noGrp="1"/>
          </p:cNvSpPr>
          <p:nvPr>
            <p:ph type="title"/>
          </p:nvPr>
        </p:nvSpPr>
        <p:spPr>
          <a:xfrm>
            <a:off x="838200" y="365125"/>
            <a:ext cx="10515600" cy="732155"/>
          </a:xfrm>
        </p:spPr>
        <p:txBody>
          <a:bodyPr/>
          <a:lstStyle/>
          <a:p>
            <a:r>
              <a:rPr lang="de-DE" b="1" dirty="0"/>
              <a:t>UML</a:t>
            </a:r>
          </a:p>
        </p:txBody>
      </p:sp>
      <p:sp>
        <p:nvSpPr>
          <p:cNvPr id="3" name="Inhaltsplatzhalter 2">
            <a:extLst>
              <a:ext uri="{FF2B5EF4-FFF2-40B4-BE49-F238E27FC236}">
                <a16:creationId xmlns:a16="http://schemas.microsoft.com/office/drawing/2014/main" id="{C5298C59-EB27-48E1-BA33-0EC8E32454A0}"/>
              </a:ext>
            </a:extLst>
          </p:cNvPr>
          <p:cNvSpPr>
            <a:spLocks noGrp="1"/>
          </p:cNvSpPr>
          <p:nvPr>
            <p:ph idx="1"/>
          </p:nvPr>
        </p:nvSpPr>
        <p:spPr>
          <a:xfrm>
            <a:off x="838200" y="1097280"/>
            <a:ext cx="10515600" cy="452845"/>
          </a:xfrm>
        </p:spPr>
        <p:txBody>
          <a:bodyPr>
            <a:normAutofit lnSpcReduction="10000"/>
          </a:bodyPr>
          <a:lstStyle/>
          <a:p>
            <a:pPr marL="0" indent="0">
              <a:buNone/>
            </a:pPr>
            <a:r>
              <a:rPr lang="de-DE" dirty="0"/>
              <a:t>Akteure eines IT-Systems</a:t>
            </a:r>
          </a:p>
        </p:txBody>
      </p:sp>
      <p:grpSp>
        <p:nvGrpSpPr>
          <p:cNvPr id="10" name="Gruppieren 9">
            <a:extLst>
              <a:ext uri="{FF2B5EF4-FFF2-40B4-BE49-F238E27FC236}">
                <a16:creationId xmlns:a16="http://schemas.microsoft.com/office/drawing/2014/main" id="{755BFB1D-07B4-4F0E-A587-26E65167C37E}"/>
              </a:ext>
            </a:extLst>
          </p:cNvPr>
          <p:cNvGrpSpPr/>
          <p:nvPr/>
        </p:nvGrpSpPr>
        <p:grpSpPr>
          <a:xfrm>
            <a:off x="583468" y="1534428"/>
            <a:ext cx="1626577" cy="1850519"/>
            <a:chOff x="731044" y="3053487"/>
            <a:chExt cx="1626577" cy="1850519"/>
          </a:xfrm>
        </p:grpSpPr>
        <p:sp>
          <p:nvSpPr>
            <p:cNvPr id="7" name="Textfeld 6">
              <a:extLst>
                <a:ext uri="{FF2B5EF4-FFF2-40B4-BE49-F238E27FC236}">
                  <a16:creationId xmlns:a16="http://schemas.microsoft.com/office/drawing/2014/main" id="{A5E3BBAB-3290-448C-BDB2-F65BECB13DC5}"/>
                </a:ext>
              </a:extLst>
            </p:cNvPr>
            <p:cNvSpPr txBox="1"/>
            <p:nvPr/>
          </p:nvSpPr>
          <p:spPr>
            <a:xfrm>
              <a:off x="731044" y="4257675"/>
              <a:ext cx="1626577" cy="646331"/>
            </a:xfrm>
            <a:prstGeom prst="rect">
              <a:avLst/>
            </a:prstGeom>
            <a:noFill/>
          </p:spPr>
          <p:txBody>
            <a:bodyPr wrap="square" rtlCol="0">
              <a:spAutoFit/>
            </a:bodyPr>
            <a:lstStyle/>
            <a:p>
              <a:pPr algn="ctr"/>
              <a:r>
                <a:rPr lang="de-DE" dirty="0"/>
                <a:t>Sachbearbeiter</a:t>
              </a:r>
            </a:p>
            <a:p>
              <a:pPr algn="ctr"/>
              <a:r>
                <a:rPr lang="de-DE" dirty="0"/>
                <a:t>Kunde</a:t>
              </a:r>
            </a:p>
          </p:txBody>
        </p:sp>
        <p:pic>
          <p:nvPicPr>
            <p:cNvPr id="4" name="Grafik 3">
              <a:extLst>
                <a:ext uri="{FF2B5EF4-FFF2-40B4-BE49-F238E27FC236}">
                  <a16:creationId xmlns:a16="http://schemas.microsoft.com/office/drawing/2014/main" id="{67552831-936A-4BCB-99D4-0649EE1D43CF}"/>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1109724" y="3053487"/>
              <a:ext cx="866896" cy="1286054"/>
            </a:xfrm>
            <a:prstGeom prst="rect">
              <a:avLst/>
            </a:prstGeom>
          </p:spPr>
        </p:pic>
      </p:grpSp>
      <p:grpSp>
        <p:nvGrpSpPr>
          <p:cNvPr id="16" name="Gruppieren 15">
            <a:extLst>
              <a:ext uri="{FF2B5EF4-FFF2-40B4-BE49-F238E27FC236}">
                <a16:creationId xmlns:a16="http://schemas.microsoft.com/office/drawing/2014/main" id="{70297AFB-CD2A-4C83-A717-4885BC7FBFCD}"/>
              </a:ext>
            </a:extLst>
          </p:cNvPr>
          <p:cNvGrpSpPr/>
          <p:nvPr/>
        </p:nvGrpSpPr>
        <p:grpSpPr>
          <a:xfrm>
            <a:off x="9953624" y="1534428"/>
            <a:ext cx="1654908" cy="1805023"/>
            <a:chOff x="828673" y="3073439"/>
            <a:chExt cx="1654908" cy="1805023"/>
          </a:xfrm>
        </p:grpSpPr>
        <p:sp>
          <p:nvSpPr>
            <p:cNvPr id="17" name="Textfeld 16">
              <a:extLst>
                <a:ext uri="{FF2B5EF4-FFF2-40B4-BE49-F238E27FC236}">
                  <a16:creationId xmlns:a16="http://schemas.microsoft.com/office/drawing/2014/main" id="{ACE86B91-DDC4-4309-9722-3D6CCFB9C604}"/>
                </a:ext>
              </a:extLst>
            </p:cNvPr>
            <p:cNvSpPr txBox="1"/>
            <p:nvPr/>
          </p:nvSpPr>
          <p:spPr>
            <a:xfrm>
              <a:off x="828673" y="4232131"/>
              <a:ext cx="1654908" cy="646331"/>
            </a:xfrm>
            <a:prstGeom prst="rect">
              <a:avLst/>
            </a:prstGeom>
            <a:noFill/>
          </p:spPr>
          <p:txBody>
            <a:bodyPr wrap="square" rtlCol="0">
              <a:spAutoFit/>
            </a:bodyPr>
            <a:lstStyle/>
            <a:p>
              <a:pPr algn="ctr"/>
              <a:r>
                <a:rPr lang="de-DE" dirty="0"/>
                <a:t>Lieferant</a:t>
              </a:r>
            </a:p>
            <a:p>
              <a:pPr algn="ctr"/>
              <a:r>
                <a:rPr lang="de-DE" dirty="0"/>
                <a:t>Sachbearbeiter</a:t>
              </a:r>
            </a:p>
          </p:txBody>
        </p:sp>
        <p:pic>
          <p:nvPicPr>
            <p:cNvPr id="18" name="Grafik 17">
              <a:extLst>
                <a:ext uri="{FF2B5EF4-FFF2-40B4-BE49-F238E27FC236}">
                  <a16:creationId xmlns:a16="http://schemas.microsoft.com/office/drawing/2014/main" id="{B5839A50-9D47-4DB3-B2B8-276E74BF6D73}"/>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1209674" y="3073439"/>
              <a:ext cx="866896" cy="1286054"/>
            </a:xfrm>
            <a:prstGeom prst="rect">
              <a:avLst/>
            </a:prstGeom>
          </p:spPr>
        </p:pic>
      </p:grpSp>
      <p:sp>
        <p:nvSpPr>
          <p:cNvPr id="13" name="Rechteck 12">
            <a:extLst>
              <a:ext uri="{FF2B5EF4-FFF2-40B4-BE49-F238E27FC236}">
                <a16:creationId xmlns:a16="http://schemas.microsoft.com/office/drawing/2014/main" id="{D03632D7-DBC2-4584-AFDF-2AA0B4F2FD73}"/>
              </a:ext>
            </a:extLst>
          </p:cNvPr>
          <p:cNvSpPr/>
          <p:nvPr/>
        </p:nvSpPr>
        <p:spPr>
          <a:xfrm>
            <a:off x="4005383" y="1890593"/>
            <a:ext cx="4443291" cy="1076563"/>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de-DE" sz="3200" dirty="0"/>
              <a:t>Warenwirtschaftssystem</a:t>
            </a:r>
          </a:p>
        </p:txBody>
      </p:sp>
      <p:cxnSp>
        <p:nvCxnSpPr>
          <p:cNvPr id="15" name="Gerader Verbinder 14">
            <a:extLst>
              <a:ext uri="{FF2B5EF4-FFF2-40B4-BE49-F238E27FC236}">
                <a16:creationId xmlns:a16="http://schemas.microsoft.com/office/drawing/2014/main" id="{91ACAFE0-0C4F-42C6-9D0A-4D862060E031}"/>
              </a:ext>
            </a:extLst>
          </p:cNvPr>
          <p:cNvCxnSpPr>
            <a:cxnSpLocks/>
            <a:stCxn id="4" idx="3"/>
            <a:endCxn id="13" idx="1"/>
          </p:cNvCxnSpPr>
          <p:nvPr/>
        </p:nvCxnSpPr>
        <p:spPr>
          <a:xfrm>
            <a:off x="1829044" y="2177455"/>
            <a:ext cx="2176339" cy="251420"/>
          </a:xfrm>
          <a:prstGeom prst="line">
            <a:avLst/>
          </a:prstGeom>
          <a:ln w="31750"/>
        </p:spPr>
        <p:style>
          <a:lnRef idx="3">
            <a:schemeClr val="dk1"/>
          </a:lnRef>
          <a:fillRef idx="0">
            <a:schemeClr val="dk1"/>
          </a:fillRef>
          <a:effectRef idx="2">
            <a:schemeClr val="dk1"/>
          </a:effectRef>
          <a:fontRef idx="minor">
            <a:schemeClr val="tx1"/>
          </a:fontRef>
        </p:style>
      </p:cxnSp>
      <p:cxnSp>
        <p:nvCxnSpPr>
          <p:cNvPr id="22" name="Gerader Verbinder 21">
            <a:extLst>
              <a:ext uri="{FF2B5EF4-FFF2-40B4-BE49-F238E27FC236}">
                <a16:creationId xmlns:a16="http://schemas.microsoft.com/office/drawing/2014/main" id="{A356626E-1B13-42E9-9740-39E33D3F586F}"/>
              </a:ext>
            </a:extLst>
          </p:cNvPr>
          <p:cNvCxnSpPr>
            <a:cxnSpLocks/>
            <a:stCxn id="13" idx="3"/>
            <a:endCxn id="18" idx="1"/>
          </p:cNvCxnSpPr>
          <p:nvPr/>
        </p:nvCxnSpPr>
        <p:spPr>
          <a:xfrm flipV="1">
            <a:off x="8448674" y="2177455"/>
            <a:ext cx="1885951" cy="251420"/>
          </a:xfrm>
          <a:prstGeom prst="line">
            <a:avLst/>
          </a:prstGeom>
          <a:ln w="31750"/>
        </p:spPr>
        <p:style>
          <a:lnRef idx="3">
            <a:schemeClr val="dk1"/>
          </a:lnRef>
          <a:fillRef idx="0">
            <a:schemeClr val="dk1"/>
          </a:fillRef>
          <a:effectRef idx="2">
            <a:schemeClr val="dk1"/>
          </a:effectRef>
          <a:fontRef idx="minor">
            <a:schemeClr val="tx1"/>
          </a:fontRef>
        </p:style>
      </p:cxnSp>
      <p:sp>
        <p:nvSpPr>
          <p:cNvPr id="25" name="Rechteck 24">
            <a:extLst>
              <a:ext uri="{FF2B5EF4-FFF2-40B4-BE49-F238E27FC236}">
                <a16:creationId xmlns:a16="http://schemas.microsoft.com/office/drawing/2014/main" id="{5C56BDFB-9E2A-472A-BF2A-CAEDD4B4A681}"/>
              </a:ext>
            </a:extLst>
          </p:cNvPr>
          <p:cNvSpPr/>
          <p:nvPr/>
        </p:nvSpPr>
        <p:spPr>
          <a:xfrm>
            <a:off x="4686421" y="5020911"/>
            <a:ext cx="3081216" cy="977562"/>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de-DE" sz="3200" dirty="0"/>
              <a:t>IT-System</a:t>
            </a:r>
          </a:p>
        </p:txBody>
      </p:sp>
      <p:cxnSp>
        <p:nvCxnSpPr>
          <p:cNvPr id="27" name="Gerader Verbinder 26">
            <a:extLst>
              <a:ext uri="{FF2B5EF4-FFF2-40B4-BE49-F238E27FC236}">
                <a16:creationId xmlns:a16="http://schemas.microsoft.com/office/drawing/2014/main" id="{40DF9CFB-3863-41F5-892F-8307BB23C2FC}"/>
              </a:ext>
            </a:extLst>
          </p:cNvPr>
          <p:cNvCxnSpPr>
            <a:cxnSpLocks/>
            <a:stCxn id="25" idx="0"/>
            <a:endCxn id="13" idx="2"/>
          </p:cNvCxnSpPr>
          <p:nvPr/>
        </p:nvCxnSpPr>
        <p:spPr>
          <a:xfrm flipV="1">
            <a:off x="6227029" y="2967156"/>
            <a:ext cx="0" cy="2053755"/>
          </a:xfrm>
          <a:prstGeom prst="line">
            <a:avLst/>
          </a:prstGeom>
          <a:ln w="317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nvGrpSpPr>
          <p:cNvPr id="19" name="Gruppieren 18">
            <a:extLst>
              <a:ext uri="{FF2B5EF4-FFF2-40B4-BE49-F238E27FC236}">
                <a16:creationId xmlns:a16="http://schemas.microsoft.com/office/drawing/2014/main" id="{6445F1E4-9067-4B53-863B-8ED2FF9ED740}"/>
              </a:ext>
            </a:extLst>
          </p:cNvPr>
          <p:cNvGrpSpPr/>
          <p:nvPr/>
        </p:nvGrpSpPr>
        <p:grpSpPr>
          <a:xfrm>
            <a:off x="9953624" y="3677553"/>
            <a:ext cx="1654908" cy="1528024"/>
            <a:chOff x="828673" y="3073439"/>
            <a:chExt cx="1654908" cy="1528024"/>
          </a:xfrm>
        </p:grpSpPr>
        <p:sp>
          <p:nvSpPr>
            <p:cNvPr id="20" name="Textfeld 19">
              <a:extLst>
                <a:ext uri="{FF2B5EF4-FFF2-40B4-BE49-F238E27FC236}">
                  <a16:creationId xmlns:a16="http://schemas.microsoft.com/office/drawing/2014/main" id="{42880CE8-DDD6-4B2B-B219-97192699F12C}"/>
                </a:ext>
              </a:extLst>
            </p:cNvPr>
            <p:cNvSpPr txBox="1"/>
            <p:nvPr/>
          </p:nvSpPr>
          <p:spPr>
            <a:xfrm>
              <a:off x="828673" y="4232131"/>
              <a:ext cx="1654908" cy="369332"/>
            </a:xfrm>
            <a:prstGeom prst="rect">
              <a:avLst/>
            </a:prstGeom>
            <a:noFill/>
          </p:spPr>
          <p:txBody>
            <a:bodyPr wrap="square" rtlCol="0">
              <a:spAutoFit/>
            </a:bodyPr>
            <a:lstStyle/>
            <a:p>
              <a:pPr algn="ctr"/>
              <a:r>
                <a:rPr lang="de-DE" dirty="0"/>
                <a:t>Buchhalter</a:t>
              </a:r>
            </a:p>
          </p:txBody>
        </p:sp>
        <p:pic>
          <p:nvPicPr>
            <p:cNvPr id="21" name="Grafik 20">
              <a:extLst>
                <a:ext uri="{FF2B5EF4-FFF2-40B4-BE49-F238E27FC236}">
                  <a16:creationId xmlns:a16="http://schemas.microsoft.com/office/drawing/2014/main" id="{150C37D5-CCD8-4D25-9DE7-78F0FCC5EE93}"/>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1209674" y="3073439"/>
              <a:ext cx="866896" cy="1286054"/>
            </a:xfrm>
            <a:prstGeom prst="rect">
              <a:avLst/>
            </a:prstGeom>
          </p:spPr>
        </p:pic>
      </p:grpSp>
      <p:grpSp>
        <p:nvGrpSpPr>
          <p:cNvPr id="28" name="Gruppieren 27">
            <a:extLst>
              <a:ext uri="{FF2B5EF4-FFF2-40B4-BE49-F238E27FC236}">
                <a16:creationId xmlns:a16="http://schemas.microsoft.com/office/drawing/2014/main" id="{8677867A-AD6D-4BAE-B978-F38A632FD1D0}"/>
              </a:ext>
            </a:extLst>
          </p:cNvPr>
          <p:cNvGrpSpPr/>
          <p:nvPr/>
        </p:nvGrpSpPr>
        <p:grpSpPr>
          <a:xfrm>
            <a:off x="583468" y="3607375"/>
            <a:ext cx="1626577" cy="1850519"/>
            <a:chOff x="731044" y="3053487"/>
            <a:chExt cx="1626577" cy="1850519"/>
          </a:xfrm>
        </p:grpSpPr>
        <p:sp>
          <p:nvSpPr>
            <p:cNvPr id="29" name="Textfeld 28">
              <a:extLst>
                <a:ext uri="{FF2B5EF4-FFF2-40B4-BE49-F238E27FC236}">
                  <a16:creationId xmlns:a16="http://schemas.microsoft.com/office/drawing/2014/main" id="{FB6613E5-B17F-4392-A6B1-483CF6081EE7}"/>
                </a:ext>
              </a:extLst>
            </p:cNvPr>
            <p:cNvSpPr txBox="1"/>
            <p:nvPr/>
          </p:nvSpPr>
          <p:spPr>
            <a:xfrm>
              <a:off x="731044" y="4257675"/>
              <a:ext cx="1626577" cy="646331"/>
            </a:xfrm>
            <a:prstGeom prst="rect">
              <a:avLst/>
            </a:prstGeom>
            <a:noFill/>
          </p:spPr>
          <p:txBody>
            <a:bodyPr wrap="square" rtlCol="0">
              <a:spAutoFit/>
            </a:bodyPr>
            <a:lstStyle/>
            <a:p>
              <a:pPr algn="ctr"/>
              <a:r>
                <a:rPr lang="de-DE" dirty="0"/>
                <a:t>Sachbearbeiter</a:t>
              </a:r>
            </a:p>
            <a:p>
              <a:pPr algn="ctr"/>
              <a:r>
                <a:rPr lang="de-DE" dirty="0"/>
                <a:t>Lager</a:t>
              </a:r>
            </a:p>
          </p:txBody>
        </p:sp>
        <p:pic>
          <p:nvPicPr>
            <p:cNvPr id="30" name="Grafik 29">
              <a:extLst>
                <a:ext uri="{FF2B5EF4-FFF2-40B4-BE49-F238E27FC236}">
                  <a16:creationId xmlns:a16="http://schemas.microsoft.com/office/drawing/2014/main" id="{C7B703E4-A1FF-4DAF-BCD5-D0D771EE292C}"/>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1109724" y="3053487"/>
              <a:ext cx="866896" cy="1286054"/>
            </a:xfrm>
            <a:prstGeom prst="rect">
              <a:avLst/>
            </a:prstGeom>
          </p:spPr>
        </p:pic>
      </p:grpSp>
      <p:cxnSp>
        <p:nvCxnSpPr>
          <p:cNvPr id="31" name="Gerader Verbinder 30">
            <a:extLst>
              <a:ext uri="{FF2B5EF4-FFF2-40B4-BE49-F238E27FC236}">
                <a16:creationId xmlns:a16="http://schemas.microsoft.com/office/drawing/2014/main" id="{2C49BC9B-67C3-41BE-8292-2F1BFA2CF9DF}"/>
              </a:ext>
            </a:extLst>
          </p:cNvPr>
          <p:cNvCxnSpPr>
            <a:cxnSpLocks/>
            <a:stCxn id="13" idx="3"/>
            <a:endCxn id="21" idx="1"/>
          </p:cNvCxnSpPr>
          <p:nvPr/>
        </p:nvCxnSpPr>
        <p:spPr>
          <a:xfrm>
            <a:off x="8448674" y="2428875"/>
            <a:ext cx="1885951" cy="1891705"/>
          </a:xfrm>
          <a:prstGeom prst="line">
            <a:avLst/>
          </a:prstGeom>
          <a:ln w="31750"/>
        </p:spPr>
        <p:style>
          <a:lnRef idx="3">
            <a:schemeClr val="dk1"/>
          </a:lnRef>
          <a:fillRef idx="0">
            <a:schemeClr val="dk1"/>
          </a:fillRef>
          <a:effectRef idx="2">
            <a:schemeClr val="dk1"/>
          </a:effectRef>
          <a:fontRef idx="minor">
            <a:schemeClr val="tx1"/>
          </a:fontRef>
        </p:style>
      </p:cxnSp>
      <p:cxnSp>
        <p:nvCxnSpPr>
          <p:cNvPr id="32" name="Gerader Verbinder 31">
            <a:extLst>
              <a:ext uri="{FF2B5EF4-FFF2-40B4-BE49-F238E27FC236}">
                <a16:creationId xmlns:a16="http://schemas.microsoft.com/office/drawing/2014/main" id="{B8FA26F4-2D8A-4DB9-986E-17BBCC72DE8D}"/>
              </a:ext>
            </a:extLst>
          </p:cNvPr>
          <p:cNvCxnSpPr>
            <a:cxnSpLocks/>
            <a:stCxn id="30" idx="3"/>
            <a:endCxn id="13" idx="1"/>
          </p:cNvCxnSpPr>
          <p:nvPr/>
        </p:nvCxnSpPr>
        <p:spPr>
          <a:xfrm flipV="1">
            <a:off x="1829044" y="2428875"/>
            <a:ext cx="2176339" cy="1821527"/>
          </a:xfrm>
          <a:prstGeom prst="line">
            <a:avLst/>
          </a:prstGeom>
          <a:ln w="31750"/>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21108266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01BEC5F-B1AA-42EA-B5EC-58DC0432B56B}"/>
              </a:ext>
            </a:extLst>
          </p:cNvPr>
          <p:cNvSpPr>
            <a:spLocks noGrp="1"/>
          </p:cNvSpPr>
          <p:nvPr>
            <p:ph type="title"/>
          </p:nvPr>
        </p:nvSpPr>
        <p:spPr>
          <a:xfrm>
            <a:off x="838200" y="365125"/>
            <a:ext cx="10515600" cy="732155"/>
          </a:xfrm>
        </p:spPr>
        <p:txBody>
          <a:bodyPr/>
          <a:lstStyle/>
          <a:p>
            <a:r>
              <a:rPr lang="de-DE" b="1" dirty="0"/>
              <a:t>UML</a:t>
            </a:r>
          </a:p>
        </p:txBody>
      </p:sp>
      <p:sp>
        <p:nvSpPr>
          <p:cNvPr id="3" name="Inhaltsplatzhalter 2">
            <a:extLst>
              <a:ext uri="{FF2B5EF4-FFF2-40B4-BE49-F238E27FC236}">
                <a16:creationId xmlns:a16="http://schemas.microsoft.com/office/drawing/2014/main" id="{C5298C59-EB27-48E1-BA33-0EC8E32454A0}"/>
              </a:ext>
            </a:extLst>
          </p:cNvPr>
          <p:cNvSpPr>
            <a:spLocks noGrp="1"/>
          </p:cNvSpPr>
          <p:nvPr>
            <p:ph idx="1"/>
          </p:nvPr>
        </p:nvSpPr>
        <p:spPr>
          <a:xfrm>
            <a:off x="838200" y="1097280"/>
            <a:ext cx="10515600" cy="452845"/>
          </a:xfrm>
        </p:spPr>
        <p:txBody>
          <a:bodyPr>
            <a:normAutofit lnSpcReduction="10000"/>
          </a:bodyPr>
          <a:lstStyle/>
          <a:p>
            <a:pPr marL="0" indent="0">
              <a:buNone/>
            </a:pPr>
            <a:r>
              <a:rPr lang="de-DE" dirty="0"/>
              <a:t>Beziehungen zwischen Use-Cases</a:t>
            </a:r>
          </a:p>
        </p:txBody>
      </p:sp>
      <p:sp>
        <p:nvSpPr>
          <p:cNvPr id="5" name="Textfeld 4">
            <a:extLst>
              <a:ext uri="{FF2B5EF4-FFF2-40B4-BE49-F238E27FC236}">
                <a16:creationId xmlns:a16="http://schemas.microsoft.com/office/drawing/2014/main" id="{61160AF2-1EA9-4327-BDCE-ACA92CA07B3E}"/>
              </a:ext>
            </a:extLst>
          </p:cNvPr>
          <p:cNvSpPr txBox="1"/>
          <p:nvPr/>
        </p:nvSpPr>
        <p:spPr>
          <a:xfrm>
            <a:off x="899160" y="1798320"/>
            <a:ext cx="10454640" cy="4801314"/>
          </a:xfrm>
          <a:prstGeom prst="rect">
            <a:avLst/>
          </a:prstGeom>
          <a:noFill/>
        </p:spPr>
        <p:txBody>
          <a:bodyPr wrap="square" rtlCol="0">
            <a:spAutoFit/>
          </a:bodyPr>
          <a:lstStyle/>
          <a:p>
            <a:r>
              <a:rPr lang="de-DE" sz="2400" b="1" dirty="0" err="1"/>
              <a:t>extend</a:t>
            </a:r>
            <a:r>
              <a:rPr lang="de-DE" sz="2400" b="1" dirty="0"/>
              <a:t>-Beziehung:</a:t>
            </a:r>
          </a:p>
          <a:p>
            <a:pPr marL="285750" indent="-285750">
              <a:buFont typeface="Wingdings" panose="05000000000000000000" pitchFamily="2" charset="2"/>
              <a:buChar char="Ø"/>
            </a:pPr>
            <a:r>
              <a:rPr lang="de-DE" sz="2400" dirty="0"/>
              <a:t>Unter bestimmten Voraussetzungen muss von einem Use-Case A in einen Use-Case B verzweigt werden.</a:t>
            </a:r>
          </a:p>
          <a:p>
            <a:endParaRPr lang="de-DE" sz="2400" dirty="0"/>
          </a:p>
          <a:p>
            <a:endParaRPr lang="de-DE" sz="2400" dirty="0"/>
          </a:p>
          <a:p>
            <a:pPr marL="342900" indent="-342900">
              <a:buFont typeface="Wingdings" panose="05000000000000000000" pitchFamily="2" charset="2"/>
              <a:buChar char="Ø"/>
            </a:pPr>
            <a:r>
              <a:rPr lang="de-DE" sz="2400" dirty="0"/>
              <a:t>Eine </a:t>
            </a:r>
            <a:r>
              <a:rPr lang="de-DE" sz="2400" dirty="0" err="1"/>
              <a:t>extend</a:t>
            </a:r>
            <a:r>
              <a:rPr lang="de-DE" sz="2400" dirty="0"/>
              <a:t> -Beziehung zwischen zwei Use-Cases A und B bedeutet, dass von A nach B verzweigt wird, wenn bestimmte Bedingungen erfüllt sind. Ist die Ausführung von B beendet, wird zur Ausführung von A zurückgekehrt.</a:t>
            </a:r>
          </a:p>
          <a:p>
            <a:pPr marL="342900" indent="-342900">
              <a:buFont typeface="Wingdings" panose="05000000000000000000" pitchFamily="2" charset="2"/>
              <a:buChar char="Ø"/>
            </a:pPr>
            <a:r>
              <a:rPr lang="de-DE" sz="2400" dirty="0"/>
              <a:t>Use-Case A ist dabei der ursprüngliche und fundamentale Use-Case.</a:t>
            </a:r>
          </a:p>
          <a:p>
            <a:r>
              <a:rPr lang="de-DE" sz="2400" b="1" dirty="0"/>
              <a:t>Nutzen:</a:t>
            </a:r>
          </a:p>
          <a:p>
            <a:pPr marL="342900" indent="-342900">
              <a:buFont typeface="Wingdings" panose="05000000000000000000" pitchFamily="2" charset="2"/>
              <a:buChar char="Ø"/>
            </a:pPr>
            <a:r>
              <a:rPr lang="de-DE" sz="2400" dirty="0"/>
              <a:t>Die Komplexität von A wird reduziert, indem komplexere bzw. seltener</a:t>
            </a:r>
          </a:p>
          <a:p>
            <a:r>
              <a:rPr lang="de-DE" sz="2400" dirty="0"/>
              <a:t>ausgeführte Erweiterungen in einen eigenen Use-Case ausgelagert werden.</a:t>
            </a:r>
          </a:p>
          <a:p>
            <a:endParaRPr lang="de-DE" dirty="0"/>
          </a:p>
        </p:txBody>
      </p:sp>
      <p:sp>
        <p:nvSpPr>
          <p:cNvPr id="6" name="Ellipse 5">
            <a:extLst>
              <a:ext uri="{FF2B5EF4-FFF2-40B4-BE49-F238E27FC236}">
                <a16:creationId xmlns:a16="http://schemas.microsoft.com/office/drawing/2014/main" id="{5403AF0B-E951-4537-907C-487047B23FA6}"/>
              </a:ext>
            </a:extLst>
          </p:cNvPr>
          <p:cNvSpPr/>
          <p:nvPr/>
        </p:nvSpPr>
        <p:spPr>
          <a:xfrm>
            <a:off x="8669867" y="2794005"/>
            <a:ext cx="2201333" cy="702733"/>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de-DE" dirty="0"/>
              <a:t>Bonität prüfen</a:t>
            </a:r>
          </a:p>
        </p:txBody>
      </p:sp>
      <p:sp>
        <p:nvSpPr>
          <p:cNvPr id="26" name="Ellipse 25">
            <a:extLst>
              <a:ext uri="{FF2B5EF4-FFF2-40B4-BE49-F238E27FC236}">
                <a16:creationId xmlns:a16="http://schemas.microsoft.com/office/drawing/2014/main" id="{5E4EA635-B935-4806-9023-5D8D0CB33FA2}"/>
              </a:ext>
            </a:extLst>
          </p:cNvPr>
          <p:cNvSpPr/>
          <p:nvPr/>
        </p:nvSpPr>
        <p:spPr>
          <a:xfrm>
            <a:off x="4521200" y="2794005"/>
            <a:ext cx="2201333" cy="702733"/>
          </a:xfrm>
          <a:prstGeom prst="ellipse">
            <a:avLst/>
          </a:prstGeom>
          <a:solidFill>
            <a:srgbClr val="0070C0"/>
          </a:solidFill>
        </p:spPr>
        <p:style>
          <a:lnRef idx="1">
            <a:schemeClr val="accent5"/>
          </a:lnRef>
          <a:fillRef idx="2">
            <a:schemeClr val="accent5"/>
          </a:fillRef>
          <a:effectRef idx="1">
            <a:schemeClr val="accent5"/>
          </a:effectRef>
          <a:fontRef idx="minor">
            <a:schemeClr val="dk1"/>
          </a:fontRef>
        </p:style>
        <p:txBody>
          <a:bodyPr rtlCol="0" anchor="ctr"/>
          <a:lstStyle/>
          <a:p>
            <a:pPr algn="ctr"/>
            <a:r>
              <a:rPr lang="de-DE" dirty="0">
                <a:solidFill>
                  <a:schemeClr val="bg1"/>
                </a:solidFill>
              </a:rPr>
              <a:t>Auftrag ausführen</a:t>
            </a:r>
          </a:p>
        </p:txBody>
      </p:sp>
      <p:cxnSp>
        <p:nvCxnSpPr>
          <p:cNvPr id="9" name="Gerade Verbindung mit Pfeil 8">
            <a:extLst>
              <a:ext uri="{FF2B5EF4-FFF2-40B4-BE49-F238E27FC236}">
                <a16:creationId xmlns:a16="http://schemas.microsoft.com/office/drawing/2014/main" id="{F2A1C341-A422-4DBB-922E-BB72E0256F93}"/>
              </a:ext>
            </a:extLst>
          </p:cNvPr>
          <p:cNvCxnSpPr>
            <a:cxnSpLocks/>
            <a:stCxn id="6" idx="2"/>
            <a:endCxn id="26" idx="6"/>
          </p:cNvCxnSpPr>
          <p:nvPr/>
        </p:nvCxnSpPr>
        <p:spPr>
          <a:xfrm flipH="1">
            <a:off x="6722533" y="3145372"/>
            <a:ext cx="1947334" cy="0"/>
          </a:xfrm>
          <a:prstGeom prst="straightConnector1">
            <a:avLst/>
          </a:prstGeom>
          <a:ln w="31750">
            <a:solidFill>
              <a:schemeClr val="tx1"/>
            </a:solidFill>
            <a:prstDash val="sysDot"/>
            <a:tailEnd type="stealth" w="lg" len="lg"/>
          </a:ln>
        </p:spPr>
        <p:style>
          <a:lnRef idx="1">
            <a:schemeClr val="accent1"/>
          </a:lnRef>
          <a:fillRef idx="0">
            <a:schemeClr val="accent1"/>
          </a:fillRef>
          <a:effectRef idx="0">
            <a:schemeClr val="accent1"/>
          </a:effectRef>
          <a:fontRef idx="minor">
            <a:schemeClr val="tx1"/>
          </a:fontRef>
        </p:style>
      </p:cxnSp>
      <p:sp>
        <p:nvSpPr>
          <p:cNvPr id="12" name="Textfeld 11">
            <a:extLst>
              <a:ext uri="{FF2B5EF4-FFF2-40B4-BE49-F238E27FC236}">
                <a16:creationId xmlns:a16="http://schemas.microsoft.com/office/drawing/2014/main" id="{E14E1C70-1140-43FB-A81E-B5D22760C06E}"/>
              </a:ext>
            </a:extLst>
          </p:cNvPr>
          <p:cNvSpPr txBox="1"/>
          <p:nvPr/>
        </p:nvSpPr>
        <p:spPr>
          <a:xfrm>
            <a:off x="7374467" y="2914538"/>
            <a:ext cx="977681" cy="276999"/>
          </a:xfrm>
          <a:prstGeom prst="rect">
            <a:avLst/>
          </a:prstGeom>
          <a:noFill/>
        </p:spPr>
        <p:txBody>
          <a:bodyPr wrap="square" rtlCol="0">
            <a:spAutoFit/>
          </a:bodyPr>
          <a:lstStyle/>
          <a:p>
            <a:r>
              <a:rPr lang="de-DE" sz="1200" dirty="0"/>
              <a:t>&lt;&lt;</a:t>
            </a:r>
            <a:r>
              <a:rPr lang="de-DE" sz="1200" dirty="0" err="1"/>
              <a:t>extend</a:t>
            </a:r>
            <a:r>
              <a:rPr lang="de-DE" sz="1200" dirty="0"/>
              <a:t>&gt;&gt;</a:t>
            </a:r>
          </a:p>
        </p:txBody>
      </p:sp>
      <p:sp>
        <p:nvSpPr>
          <p:cNvPr id="4" name="Textfeld 3">
            <a:extLst>
              <a:ext uri="{FF2B5EF4-FFF2-40B4-BE49-F238E27FC236}">
                <a16:creationId xmlns:a16="http://schemas.microsoft.com/office/drawing/2014/main" id="{55397511-F406-6A1F-ED55-5421AD456B26}"/>
              </a:ext>
            </a:extLst>
          </p:cNvPr>
          <p:cNvSpPr txBox="1"/>
          <p:nvPr/>
        </p:nvSpPr>
        <p:spPr>
          <a:xfrm>
            <a:off x="4387850" y="3191537"/>
            <a:ext cx="330200" cy="381000"/>
          </a:xfrm>
          <a:prstGeom prst="rect">
            <a:avLst/>
          </a:prstGeom>
          <a:noFill/>
        </p:spPr>
        <p:txBody>
          <a:bodyPr wrap="square" rtlCol="0">
            <a:spAutoFit/>
          </a:bodyPr>
          <a:lstStyle/>
          <a:p>
            <a:r>
              <a:rPr lang="de-DE" b="1" dirty="0"/>
              <a:t>A</a:t>
            </a:r>
          </a:p>
        </p:txBody>
      </p:sp>
      <p:sp>
        <p:nvSpPr>
          <p:cNvPr id="7" name="Textfeld 6">
            <a:extLst>
              <a:ext uri="{FF2B5EF4-FFF2-40B4-BE49-F238E27FC236}">
                <a16:creationId xmlns:a16="http://schemas.microsoft.com/office/drawing/2014/main" id="{AAE54F3E-AD95-19E3-BA30-2118122DFE51}"/>
              </a:ext>
            </a:extLst>
          </p:cNvPr>
          <p:cNvSpPr txBox="1"/>
          <p:nvPr/>
        </p:nvSpPr>
        <p:spPr>
          <a:xfrm>
            <a:off x="8504767" y="3185707"/>
            <a:ext cx="330200" cy="381000"/>
          </a:xfrm>
          <a:prstGeom prst="rect">
            <a:avLst/>
          </a:prstGeom>
          <a:noFill/>
        </p:spPr>
        <p:txBody>
          <a:bodyPr wrap="square" rtlCol="0">
            <a:spAutoFit/>
          </a:bodyPr>
          <a:lstStyle/>
          <a:p>
            <a:r>
              <a:rPr lang="de-DE" b="1" dirty="0"/>
              <a:t>B</a:t>
            </a:r>
          </a:p>
        </p:txBody>
      </p:sp>
    </p:spTree>
    <p:extLst>
      <p:ext uri="{BB962C8B-B14F-4D97-AF65-F5344CB8AC3E}">
        <p14:creationId xmlns:p14="http://schemas.microsoft.com/office/powerpoint/2010/main" val="406900798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01BEC5F-B1AA-42EA-B5EC-58DC0432B56B}"/>
              </a:ext>
            </a:extLst>
          </p:cNvPr>
          <p:cNvSpPr>
            <a:spLocks noGrp="1"/>
          </p:cNvSpPr>
          <p:nvPr>
            <p:ph type="title"/>
          </p:nvPr>
        </p:nvSpPr>
        <p:spPr>
          <a:xfrm>
            <a:off x="838200" y="365125"/>
            <a:ext cx="10515600" cy="732155"/>
          </a:xfrm>
        </p:spPr>
        <p:txBody>
          <a:bodyPr/>
          <a:lstStyle/>
          <a:p>
            <a:r>
              <a:rPr lang="de-DE" b="1" dirty="0"/>
              <a:t>UML</a:t>
            </a:r>
          </a:p>
        </p:txBody>
      </p:sp>
      <p:sp>
        <p:nvSpPr>
          <p:cNvPr id="3" name="Inhaltsplatzhalter 2">
            <a:extLst>
              <a:ext uri="{FF2B5EF4-FFF2-40B4-BE49-F238E27FC236}">
                <a16:creationId xmlns:a16="http://schemas.microsoft.com/office/drawing/2014/main" id="{C5298C59-EB27-48E1-BA33-0EC8E32454A0}"/>
              </a:ext>
            </a:extLst>
          </p:cNvPr>
          <p:cNvSpPr>
            <a:spLocks noGrp="1"/>
          </p:cNvSpPr>
          <p:nvPr>
            <p:ph idx="1"/>
          </p:nvPr>
        </p:nvSpPr>
        <p:spPr>
          <a:xfrm>
            <a:off x="838200" y="1097280"/>
            <a:ext cx="10515600" cy="452845"/>
          </a:xfrm>
        </p:spPr>
        <p:txBody>
          <a:bodyPr>
            <a:normAutofit lnSpcReduction="10000"/>
          </a:bodyPr>
          <a:lstStyle/>
          <a:p>
            <a:pPr marL="0" indent="0">
              <a:buNone/>
            </a:pPr>
            <a:r>
              <a:rPr lang="de-DE" dirty="0"/>
              <a:t>Beziehungen zwischen Use-Cases</a:t>
            </a:r>
          </a:p>
        </p:txBody>
      </p:sp>
      <p:sp>
        <p:nvSpPr>
          <p:cNvPr id="5" name="Textfeld 4">
            <a:extLst>
              <a:ext uri="{FF2B5EF4-FFF2-40B4-BE49-F238E27FC236}">
                <a16:creationId xmlns:a16="http://schemas.microsoft.com/office/drawing/2014/main" id="{61160AF2-1EA9-4327-BDCE-ACA92CA07B3E}"/>
              </a:ext>
            </a:extLst>
          </p:cNvPr>
          <p:cNvSpPr txBox="1"/>
          <p:nvPr/>
        </p:nvSpPr>
        <p:spPr>
          <a:xfrm>
            <a:off x="868679" y="1576160"/>
            <a:ext cx="10603653" cy="4801314"/>
          </a:xfrm>
          <a:prstGeom prst="rect">
            <a:avLst/>
          </a:prstGeom>
          <a:noFill/>
        </p:spPr>
        <p:txBody>
          <a:bodyPr wrap="square" rtlCol="0">
            <a:spAutoFit/>
          </a:bodyPr>
          <a:lstStyle/>
          <a:p>
            <a:r>
              <a:rPr lang="de-DE" sz="2400" b="1" dirty="0" err="1"/>
              <a:t>include</a:t>
            </a:r>
            <a:r>
              <a:rPr lang="de-DE" sz="2400" b="1" dirty="0"/>
              <a:t>-Beziehung:</a:t>
            </a:r>
          </a:p>
          <a:p>
            <a:pPr marL="342900" indent="-342900">
              <a:buFont typeface="Wingdings" panose="05000000000000000000" pitchFamily="2" charset="2"/>
              <a:buChar char="Ø"/>
            </a:pPr>
            <a:r>
              <a:rPr lang="de-DE" sz="2400" dirty="0"/>
              <a:t>Mehrere Use-Cases haben teilweise gemeinsames Verhalten</a:t>
            </a:r>
          </a:p>
          <a:p>
            <a:endParaRPr lang="de-DE" sz="2400" dirty="0"/>
          </a:p>
          <a:p>
            <a:endParaRPr lang="de-DE" sz="2400" dirty="0"/>
          </a:p>
          <a:p>
            <a:endParaRPr lang="de-DE" sz="2400" dirty="0"/>
          </a:p>
          <a:p>
            <a:endParaRPr lang="de-DE" sz="2400" dirty="0"/>
          </a:p>
          <a:p>
            <a:endParaRPr lang="de-DE" sz="2400" dirty="0"/>
          </a:p>
          <a:p>
            <a:pPr marL="342900" indent="-342900">
              <a:buFont typeface="Wingdings" panose="05000000000000000000" pitchFamily="2" charset="2"/>
              <a:buChar char="Ø"/>
            </a:pPr>
            <a:r>
              <a:rPr lang="de-DE" sz="2400" dirty="0"/>
              <a:t>Eine </a:t>
            </a:r>
            <a:r>
              <a:rPr lang="de-DE" sz="2400" dirty="0" err="1"/>
              <a:t>include</a:t>
            </a:r>
            <a:r>
              <a:rPr lang="de-DE" sz="2400" dirty="0"/>
              <a:t> -Beziehung liegt vor, wenn zwei Use-Cases A1 und A2 teilweise gemeinsames Verhalten besitzen, das in einem eigenen Use-Case B spezifiziert ist</a:t>
            </a:r>
          </a:p>
          <a:p>
            <a:pPr marL="342900" indent="-342900">
              <a:buFont typeface="Wingdings" panose="05000000000000000000" pitchFamily="2" charset="2"/>
              <a:buChar char="Ø"/>
            </a:pPr>
            <a:r>
              <a:rPr lang="de-DE" sz="2400" dirty="0"/>
              <a:t>Use-Case B ist dabei der in A1 und A2 enthaltene Use-Case</a:t>
            </a:r>
          </a:p>
          <a:p>
            <a:r>
              <a:rPr lang="de-DE" sz="2400" b="1" dirty="0"/>
              <a:t>Nutzen:</a:t>
            </a:r>
          </a:p>
          <a:p>
            <a:pPr marL="342900" indent="-342900">
              <a:buFont typeface="Wingdings" panose="05000000000000000000" pitchFamily="2" charset="2"/>
              <a:buChar char="Ø"/>
            </a:pPr>
            <a:r>
              <a:rPr lang="de-DE" sz="2400" dirty="0"/>
              <a:t>Die mehrfache Spezifikation eines Prozesses wird vermieden</a:t>
            </a:r>
          </a:p>
          <a:p>
            <a:endParaRPr lang="de-DE" dirty="0"/>
          </a:p>
        </p:txBody>
      </p:sp>
      <p:sp>
        <p:nvSpPr>
          <p:cNvPr id="6" name="Ellipse 5">
            <a:extLst>
              <a:ext uri="{FF2B5EF4-FFF2-40B4-BE49-F238E27FC236}">
                <a16:creationId xmlns:a16="http://schemas.microsoft.com/office/drawing/2014/main" id="{5403AF0B-E951-4537-907C-487047B23FA6}"/>
              </a:ext>
            </a:extLst>
          </p:cNvPr>
          <p:cNvSpPr/>
          <p:nvPr/>
        </p:nvSpPr>
        <p:spPr>
          <a:xfrm>
            <a:off x="6311047" y="2835491"/>
            <a:ext cx="2362200" cy="702733"/>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de-DE" dirty="0"/>
              <a:t>Vormerkungen  prüfen</a:t>
            </a:r>
          </a:p>
        </p:txBody>
      </p:sp>
      <p:sp>
        <p:nvSpPr>
          <p:cNvPr id="26" name="Ellipse 25">
            <a:extLst>
              <a:ext uri="{FF2B5EF4-FFF2-40B4-BE49-F238E27FC236}">
                <a16:creationId xmlns:a16="http://schemas.microsoft.com/office/drawing/2014/main" id="{5E4EA635-B935-4806-9023-5D8D0CB33FA2}"/>
              </a:ext>
            </a:extLst>
          </p:cNvPr>
          <p:cNvSpPr/>
          <p:nvPr/>
        </p:nvSpPr>
        <p:spPr>
          <a:xfrm>
            <a:off x="1591730" y="2369298"/>
            <a:ext cx="2201333" cy="702733"/>
          </a:xfrm>
          <a:prstGeom prst="ellipse">
            <a:avLst/>
          </a:prstGeom>
          <a:solidFill>
            <a:srgbClr val="0070C0"/>
          </a:solidFill>
        </p:spPr>
        <p:style>
          <a:lnRef idx="1">
            <a:schemeClr val="accent5"/>
          </a:lnRef>
          <a:fillRef idx="2">
            <a:schemeClr val="accent5"/>
          </a:fillRef>
          <a:effectRef idx="1">
            <a:schemeClr val="accent5"/>
          </a:effectRef>
          <a:fontRef idx="minor">
            <a:schemeClr val="dk1"/>
          </a:fontRef>
        </p:style>
        <p:txBody>
          <a:bodyPr rtlCol="0" anchor="ctr"/>
          <a:lstStyle/>
          <a:p>
            <a:pPr algn="ctr"/>
            <a:r>
              <a:rPr lang="de-DE" dirty="0">
                <a:solidFill>
                  <a:schemeClr val="bg1"/>
                </a:solidFill>
              </a:rPr>
              <a:t>Buchexemplar entleihen</a:t>
            </a:r>
          </a:p>
        </p:txBody>
      </p:sp>
      <p:cxnSp>
        <p:nvCxnSpPr>
          <p:cNvPr id="9" name="Gerade Verbindung mit Pfeil 8">
            <a:extLst>
              <a:ext uri="{FF2B5EF4-FFF2-40B4-BE49-F238E27FC236}">
                <a16:creationId xmlns:a16="http://schemas.microsoft.com/office/drawing/2014/main" id="{F2A1C341-A422-4DBB-922E-BB72E0256F93}"/>
              </a:ext>
            </a:extLst>
          </p:cNvPr>
          <p:cNvCxnSpPr>
            <a:cxnSpLocks/>
            <a:stCxn id="26" idx="6"/>
            <a:endCxn id="6" idx="1"/>
          </p:cNvCxnSpPr>
          <p:nvPr/>
        </p:nvCxnSpPr>
        <p:spPr>
          <a:xfrm>
            <a:off x="3793063" y="2720665"/>
            <a:ext cx="2863920" cy="217739"/>
          </a:xfrm>
          <a:prstGeom prst="straightConnector1">
            <a:avLst/>
          </a:prstGeom>
          <a:ln w="31750">
            <a:solidFill>
              <a:schemeClr val="tx1"/>
            </a:solidFill>
            <a:prstDash val="sysDot"/>
            <a:tailEnd type="arrow" w="sm" len="lg"/>
          </a:ln>
        </p:spPr>
        <p:style>
          <a:lnRef idx="1">
            <a:schemeClr val="accent1"/>
          </a:lnRef>
          <a:fillRef idx="0">
            <a:schemeClr val="accent1"/>
          </a:fillRef>
          <a:effectRef idx="0">
            <a:schemeClr val="accent1"/>
          </a:effectRef>
          <a:fontRef idx="minor">
            <a:schemeClr val="tx1"/>
          </a:fontRef>
        </p:style>
      </p:cxnSp>
      <p:sp>
        <p:nvSpPr>
          <p:cNvPr id="12" name="Textfeld 11">
            <a:extLst>
              <a:ext uri="{FF2B5EF4-FFF2-40B4-BE49-F238E27FC236}">
                <a16:creationId xmlns:a16="http://schemas.microsoft.com/office/drawing/2014/main" id="{E14E1C70-1140-43FB-A81E-B5D22760C06E}"/>
              </a:ext>
            </a:extLst>
          </p:cNvPr>
          <p:cNvSpPr txBox="1"/>
          <p:nvPr/>
        </p:nvSpPr>
        <p:spPr>
          <a:xfrm>
            <a:off x="4800600" y="2500517"/>
            <a:ext cx="1075267" cy="276999"/>
          </a:xfrm>
          <a:prstGeom prst="rect">
            <a:avLst/>
          </a:prstGeom>
          <a:noFill/>
        </p:spPr>
        <p:txBody>
          <a:bodyPr wrap="square" rtlCol="0">
            <a:spAutoFit/>
          </a:bodyPr>
          <a:lstStyle/>
          <a:p>
            <a:r>
              <a:rPr lang="de-DE" sz="1200" dirty="0"/>
              <a:t>&lt;&lt;</a:t>
            </a:r>
            <a:r>
              <a:rPr lang="de-DE" sz="1200" dirty="0" err="1"/>
              <a:t>include</a:t>
            </a:r>
            <a:r>
              <a:rPr lang="de-DE" sz="1200" dirty="0"/>
              <a:t>&gt;&gt;</a:t>
            </a:r>
          </a:p>
        </p:txBody>
      </p:sp>
      <p:sp>
        <p:nvSpPr>
          <p:cNvPr id="16" name="Ellipse 15">
            <a:extLst>
              <a:ext uri="{FF2B5EF4-FFF2-40B4-BE49-F238E27FC236}">
                <a16:creationId xmlns:a16="http://schemas.microsoft.com/office/drawing/2014/main" id="{079ACCF7-188F-492C-9366-0F48BFD936A7}"/>
              </a:ext>
            </a:extLst>
          </p:cNvPr>
          <p:cNvSpPr/>
          <p:nvPr/>
        </p:nvSpPr>
        <p:spPr>
          <a:xfrm>
            <a:off x="1591730" y="3320226"/>
            <a:ext cx="2201333" cy="702733"/>
          </a:xfrm>
          <a:prstGeom prst="ellipse">
            <a:avLst/>
          </a:prstGeom>
          <a:solidFill>
            <a:srgbClr val="0070C0"/>
          </a:solidFill>
        </p:spPr>
        <p:style>
          <a:lnRef idx="1">
            <a:schemeClr val="accent5"/>
          </a:lnRef>
          <a:fillRef idx="2">
            <a:schemeClr val="accent5"/>
          </a:fillRef>
          <a:effectRef idx="1">
            <a:schemeClr val="accent5"/>
          </a:effectRef>
          <a:fontRef idx="minor">
            <a:schemeClr val="dk1"/>
          </a:fontRef>
        </p:style>
        <p:txBody>
          <a:bodyPr rtlCol="0" anchor="ctr"/>
          <a:lstStyle/>
          <a:p>
            <a:pPr algn="ctr"/>
            <a:r>
              <a:rPr lang="de-DE" dirty="0">
                <a:solidFill>
                  <a:schemeClr val="bg1"/>
                </a:solidFill>
              </a:rPr>
              <a:t>Entleihdauer verlängern</a:t>
            </a:r>
          </a:p>
        </p:txBody>
      </p:sp>
      <p:cxnSp>
        <p:nvCxnSpPr>
          <p:cNvPr id="18" name="Gerade Verbindung mit Pfeil 17">
            <a:extLst>
              <a:ext uri="{FF2B5EF4-FFF2-40B4-BE49-F238E27FC236}">
                <a16:creationId xmlns:a16="http://schemas.microsoft.com/office/drawing/2014/main" id="{12B79874-F989-46AE-A90A-6D5186F12788}"/>
              </a:ext>
            </a:extLst>
          </p:cNvPr>
          <p:cNvCxnSpPr>
            <a:cxnSpLocks/>
            <a:stCxn id="16" idx="6"/>
            <a:endCxn id="6" idx="3"/>
          </p:cNvCxnSpPr>
          <p:nvPr/>
        </p:nvCxnSpPr>
        <p:spPr>
          <a:xfrm flipV="1">
            <a:off x="3793063" y="3435311"/>
            <a:ext cx="2863920" cy="236282"/>
          </a:xfrm>
          <a:prstGeom prst="straightConnector1">
            <a:avLst/>
          </a:prstGeom>
          <a:ln w="31750">
            <a:solidFill>
              <a:schemeClr val="tx1"/>
            </a:solidFill>
            <a:prstDash val="sysDot"/>
            <a:tailEnd type="arrow" w="sm" len="lg"/>
          </a:ln>
        </p:spPr>
        <p:style>
          <a:lnRef idx="1">
            <a:schemeClr val="accent1"/>
          </a:lnRef>
          <a:fillRef idx="0">
            <a:schemeClr val="accent1"/>
          </a:fillRef>
          <a:effectRef idx="0">
            <a:schemeClr val="accent1"/>
          </a:effectRef>
          <a:fontRef idx="minor">
            <a:schemeClr val="tx1"/>
          </a:fontRef>
        </p:style>
      </p:cxnSp>
      <p:sp>
        <p:nvSpPr>
          <p:cNvPr id="27" name="Textfeld 26">
            <a:extLst>
              <a:ext uri="{FF2B5EF4-FFF2-40B4-BE49-F238E27FC236}">
                <a16:creationId xmlns:a16="http://schemas.microsoft.com/office/drawing/2014/main" id="{A6DAC9BF-FC0D-47AA-972B-776FA3F7E658}"/>
              </a:ext>
            </a:extLst>
          </p:cNvPr>
          <p:cNvSpPr txBox="1"/>
          <p:nvPr/>
        </p:nvSpPr>
        <p:spPr>
          <a:xfrm>
            <a:off x="4800599" y="3270141"/>
            <a:ext cx="1075267" cy="276999"/>
          </a:xfrm>
          <a:prstGeom prst="rect">
            <a:avLst/>
          </a:prstGeom>
          <a:noFill/>
        </p:spPr>
        <p:txBody>
          <a:bodyPr wrap="square" rtlCol="0">
            <a:spAutoFit/>
          </a:bodyPr>
          <a:lstStyle/>
          <a:p>
            <a:r>
              <a:rPr lang="de-DE" sz="1200" dirty="0"/>
              <a:t>&lt;&lt;</a:t>
            </a:r>
            <a:r>
              <a:rPr lang="de-DE" sz="1200" dirty="0" err="1"/>
              <a:t>include</a:t>
            </a:r>
            <a:r>
              <a:rPr lang="de-DE" sz="1200" dirty="0"/>
              <a:t>&gt;&gt;</a:t>
            </a:r>
          </a:p>
        </p:txBody>
      </p:sp>
      <p:sp>
        <p:nvSpPr>
          <p:cNvPr id="4" name="Textfeld 3">
            <a:extLst>
              <a:ext uri="{FF2B5EF4-FFF2-40B4-BE49-F238E27FC236}">
                <a16:creationId xmlns:a16="http://schemas.microsoft.com/office/drawing/2014/main" id="{792FC9B2-0819-23E4-4B45-471E482D2894}"/>
              </a:ext>
            </a:extLst>
          </p:cNvPr>
          <p:cNvSpPr txBox="1"/>
          <p:nvPr/>
        </p:nvSpPr>
        <p:spPr>
          <a:xfrm>
            <a:off x="6544373" y="3462550"/>
            <a:ext cx="330200" cy="381000"/>
          </a:xfrm>
          <a:prstGeom prst="rect">
            <a:avLst/>
          </a:prstGeom>
          <a:noFill/>
        </p:spPr>
        <p:txBody>
          <a:bodyPr wrap="square" rtlCol="0">
            <a:spAutoFit/>
          </a:bodyPr>
          <a:lstStyle/>
          <a:p>
            <a:r>
              <a:rPr lang="de-DE" b="1" dirty="0"/>
              <a:t>B</a:t>
            </a:r>
          </a:p>
        </p:txBody>
      </p:sp>
      <p:sp>
        <p:nvSpPr>
          <p:cNvPr id="7" name="Textfeld 6">
            <a:extLst>
              <a:ext uri="{FF2B5EF4-FFF2-40B4-BE49-F238E27FC236}">
                <a16:creationId xmlns:a16="http://schemas.microsoft.com/office/drawing/2014/main" id="{FD901C40-D50F-5CDC-4519-4D2489CA7955}"/>
              </a:ext>
            </a:extLst>
          </p:cNvPr>
          <p:cNvSpPr txBox="1"/>
          <p:nvPr/>
        </p:nvSpPr>
        <p:spPr>
          <a:xfrm>
            <a:off x="1426630" y="2907566"/>
            <a:ext cx="446620" cy="369332"/>
          </a:xfrm>
          <a:prstGeom prst="rect">
            <a:avLst/>
          </a:prstGeom>
          <a:noFill/>
        </p:spPr>
        <p:txBody>
          <a:bodyPr wrap="square" rtlCol="0">
            <a:spAutoFit/>
          </a:bodyPr>
          <a:lstStyle/>
          <a:p>
            <a:r>
              <a:rPr lang="de-DE" b="1" dirty="0"/>
              <a:t>A1</a:t>
            </a:r>
          </a:p>
        </p:txBody>
      </p:sp>
      <p:sp>
        <p:nvSpPr>
          <p:cNvPr id="8" name="Textfeld 7">
            <a:extLst>
              <a:ext uri="{FF2B5EF4-FFF2-40B4-BE49-F238E27FC236}">
                <a16:creationId xmlns:a16="http://schemas.microsoft.com/office/drawing/2014/main" id="{4BDE290F-72CD-4931-3E7A-68C1BF5C0659}"/>
              </a:ext>
            </a:extLst>
          </p:cNvPr>
          <p:cNvSpPr txBox="1"/>
          <p:nvPr/>
        </p:nvSpPr>
        <p:spPr>
          <a:xfrm>
            <a:off x="1426630" y="3792151"/>
            <a:ext cx="446620" cy="369332"/>
          </a:xfrm>
          <a:prstGeom prst="rect">
            <a:avLst/>
          </a:prstGeom>
          <a:noFill/>
        </p:spPr>
        <p:txBody>
          <a:bodyPr wrap="square" rtlCol="0">
            <a:spAutoFit/>
          </a:bodyPr>
          <a:lstStyle/>
          <a:p>
            <a:r>
              <a:rPr lang="de-DE" b="1" dirty="0"/>
              <a:t>A2</a:t>
            </a:r>
          </a:p>
        </p:txBody>
      </p:sp>
    </p:spTree>
    <p:extLst>
      <p:ext uri="{BB962C8B-B14F-4D97-AF65-F5344CB8AC3E}">
        <p14:creationId xmlns:p14="http://schemas.microsoft.com/office/powerpoint/2010/main" val="130467098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abgerundete Ecken 3">
            <a:extLst>
              <a:ext uri="{FF2B5EF4-FFF2-40B4-BE49-F238E27FC236}">
                <a16:creationId xmlns:a16="http://schemas.microsoft.com/office/drawing/2014/main" id="{41C5AB03-A90E-4580-BB73-4A1BBA43DAFE}"/>
              </a:ext>
            </a:extLst>
          </p:cNvPr>
          <p:cNvSpPr/>
          <p:nvPr/>
        </p:nvSpPr>
        <p:spPr>
          <a:xfrm>
            <a:off x="2827866" y="1550125"/>
            <a:ext cx="7865534" cy="4575499"/>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de-DE" dirty="0"/>
          </a:p>
        </p:txBody>
      </p:sp>
      <p:sp>
        <p:nvSpPr>
          <p:cNvPr id="2" name="Titel 1">
            <a:extLst>
              <a:ext uri="{FF2B5EF4-FFF2-40B4-BE49-F238E27FC236}">
                <a16:creationId xmlns:a16="http://schemas.microsoft.com/office/drawing/2014/main" id="{D01BEC5F-B1AA-42EA-B5EC-58DC0432B56B}"/>
              </a:ext>
            </a:extLst>
          </p:cNvPr>
          <p:cNvSpPr>
            <a:spLocks noGrp="1"/>
          </p:cNvSpPr>
          <p:nvPr>
            <p:ph type="title"/>
          </p:nvPr>
        </p:nvSpPr>
        <p:spPr>
          <a:xfrm>
            <a:off x="838200" y="365125"/>
            <a:ext cx="10515600" cy="732155"/>
          </a:xfrm>
        </p:spPr>
        <p:txBody>
          <a:bodyPr/>
          <a:lstStyle/>
          <a:p>
            <a:r>
              <a:rPr lang="de-DE" b="1" dirty="0"/>
              <a:t>UML</a:t>
            </a:r>
          </a:p>
        </p:txBody>
      </p:sp>
      <p:sp>
        <p:nvSpPr>
          <p:cNvPr id="3" name="Inhaltsplatzhalter 2">
            <a:extLst>
              <a:ext uri="{FF2B5EF4-FFF2-40B4-BE49-F238E27FC236}">
                <a16:creationId xmlns:a16="http://schemas.microsoft.com/office/drawing/2014/main" id="{C5298C59-EB27-48E1-BA33-0EC8E32454A0}"/>
              </a:ext>
            </a:extLst>
          </p:cNvPr>
          <p:cNvSpPr>
            <a:spLocks noGrp="1"/>
          </p:cNvSpPr>
          <p:nvPr>
            <p:ph idx="1"/>
          </p:nvPr>
        </p:nvSpPr>
        <p:spPr>
          <a:xfrm>
            <a:off x="838200" y="1097280"/>
            <a:ext cx="10515600" cy="452845"/>
          </a:xfrm>
        </p:spPr>
        <p:txBody>
          <a:bodyPr>
            <a:normAutofit lnSpcReduction="10000"/>
          </a:bodyPr>
          <a:lstStyle/>
          <a:p>
            <a:pPr marL="0" indent="0">
              <a:buNone/>
            </a:pPr>
            <a:r>
              <a:rPr lang="de-DE" dirty="0"/>
              <a:t>Geschäfts- und IT-System in Use-Case-Diagrammen</a:t>
            </a:r>
          </a:p>
        </p:txBody>
      </p:sp>
      <p:grpSp>
        <p:nvGrpSpPr>
          <p:cNvPr id="13" name="Gruppieren 12">
            <a:extLst>
              <a:ext uri="{FF2B5EF4-FFF2-40B4-BE49-F238E27FC236}">
                <a16:creationId xmlns:a16="http://schemas.microsoft.com/office/drawing/2014/main" id="{299C7C83-DC49-4CAC-8DD4-2D7AFF2DD76B}"/>
              </a:ext>
            </a:extLst>
          </p:cNvPr>
          <p:cNvGrpSpPr/>
          <p:nvPr/>
        </p:nvGrpSpPr>
        <p:grpSpPr>
          <a:xfrm>
            <a:off x="253047" y="2280173"/>
            <a:ext cx="1811866" cy="1850519"/>
            <a:chOff x="646052" y="3053487"/>
            <a:chExt cx="1811866" cy="1850519"/>
          </a:xfrm>
        </p:grpSpPr>
        <p:sp>
          <p:nvSpPr>
            <p:cNvPr id="14" name="Textfeld 13">
              <a:extLst>
                <a:ext uri="{FF2B5EF4-FFF2-40B4-BE49-F238E27FC236}">
                  <a16:creationId xmlns:a16="http://schemas.microsoft.com/office/drawing/2014/main" id="{DCAB4661-95B6-4B50-B298-3A87B48D2C0F}"/>
                </a:ext>
              </a:extLst>
            </p:cNvPr>
            <p:cNvSpPr txBox="1"/>
            <p:nvPr/>
          </p:nvSpPr>
          <p:spPr>
            <a:xfrm>
              <a:off x="646052" y="4257675"/>
              <a:ext cx="1811866" cy="646331"/>
            </a:xfrm>
            <a:prstGeom prst="rect">
              <a:avLst/>
            </a:prstGeom>
            <a:noFill/>
          </p:spPr>
          <p:txBody>
            <a:bodyPr wrap="square" rtlCol="0">
              <a:spAutoFit/>
            </a:bodyPr>
            <a:lstStyle/>
            <a:p>
              <a:pPr algn="ctr"/>
              <a:r>
                <a:rPr lang="de-DE" b="1" dirty="0"/>
                <a:t>Akteur des Geschäftssystem</a:t>
              </a:r>
            </a:p>
          </p:txBody>
        </p:sp>
        <p:pic>
          <p:nvPicPr>
            <p:cNvPr id="15" name="Grafik 14">
              <a:extLst>
                <a:ext uri="{FF2B5EF4-FFF2-40B4-BE49-F238E27FC236}">
                  <a16:creationId xmlns:a16="http://schemas.microsoft.com/office/drawing/2014/main" id="{355CE802-F7E3-42CD-A16C-7091EAA12C25}"/>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1109724" y="3053487"/>
              <a:ext cx="866896" cy="1286054"/>
            </a:xfrm>
            <a:prstGeom prst="rect">
              <a:avLst/>
            </a:prstGeom>
          </p:spPr>
        </p:pic>
      </p:grpSp>
      <p:grpSp>
        <p:nvGrpSpPr>
          <p:cNvPr id="17" name="Gruppieren 16">
            <a:extLst>
              <a:ext uri="{FF2B5EF4-FFF2-40B4-BE49-F238E27FC236}">
                <a16:creationId xmlns:a16="http://schemas.microsoft.com/office/drawing/2014/main" id="{38AC423C-3405-4C27-885F-6086BC736F88}"/>
              </a:ext>
            </a:extLst>
          </p:cNvPr>
          <p:cNvGrpSpPr/>
          <p:nvPr/>
        </p:nvGrpSpPr>
        <p:grpSpPr>
          <a:xfrm>
            <a:off x="3721019" y="3360180"/>
            <a:ext cx="1422399" cy="1850519"/>
            <a:chOff x="849252" y="3053487"/>
            <a:chExt cx="1422399" cy="1850519"/>
          </a:xfrm>
        </p:grpSpPr>
        <p:sp>
          <p:nvSpPr>
            <p:cNvPr id="19" name="Textfeld 18">
              <a:extLst>
                <a:ext uri="{FF2B5EF4-FFF2-40B4-BE49-F238E27FC236}">
                  <a16:creationId xmlns:a16="http://schemas.microsoft.com/office/drawing/2014/main" id="{0EBAD379-43B0-4A81-91D3-BDABEF088C64}"/>
                </a:ext>
              </a:extLst>
            </p:cNvPr>
            <p:cNvSpPr txBox="1"/>
            <p:nvPr/>
          </p:nvSpPr>
          <p:spPr>
            <a:xfrm>
              <a:off x="849252" y="4257675"/>
              <a:ext cx="1422399" cy="646331"/>
            </a:xfrm>
            <a:prstGeom prst="rect">
              <a:avLst/>
            </a:prstGeom>
            <a:noFill/>
          </p:spPr>
          <p:txBody>
            <a:bodyPr wrap="square" rtlCol="0">
              <a:spAutoFit/>
            </a:bodyPr>
            <a:lstStyle/>
            <a:p>
              <a:pPr algn="ctr"/>
              <a:r>
                <a:rPr lang="de-DE" b="1" dirty="0">
                  <a:solidFill>
                    <a:schemeClr val="bg1"/>
                  </a:solidFill>
                </a:rPr>
                <a:t>Akteur des IT-Systems</a:t>
              </a:r>
            </a:p>
          </p:txBody>
        </p:sp>
        <p:pic>
          <p:nvPicPr>
            <p:cNvPr id="20" name="Grafik 19">
              <a:extLst>
                <a:ext uri="{FF2B5EF4-FFF2-40B4-BE49-F238E27FC236}">
                  <a16:creationId xmlns:a16="http://schemas.microsoft.com/office/drawing/2014/main" id="{ED0EDEF9-DB19-4DD2-9526-0B2A120FB1AD}"/>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1109724" y="3053487"/>
              <a:ext cx="866896" cy="1286054"/>
            </a:xfrm>
            <a:prstGeom prst="rect">
              <a:avLst/>
            </a:prstGeom>
          </p:spPr>
        </p:pic>
      </p:grpSp>
      <p:sp>
        <p:nvSpPr>
          <p:cNvPr id="7" name="Rechteck: abgerundete Ecken 6">
            <a:extLst>
              <a:ext uri="{FF2B5EF4-FFF2-40B4-BE49-F238E27FC236}">
                <a16:creationId xmlns:a16="http://schemas.microsoft.com/office/drawing/2014/main" id="{9DAD2295-92C9-499D-BBA7-30B847F4BEAB}"/>
              </a:ext>
            </a:extLst>
          </p:cNvPr>
          <p:cNvSpPr/>
          <p:nvPr/>
        </p:nvSpPr>
        <p:spPr>
          <a:xfrm>
            <a:off x="6138251" y="1987786"/>
            <a:ext cx="4106333" cy="3742267"/>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de-DE" sz="3200" b="1" dirty="0">
                <a:solidFill>
                  <a:schemeClr val="bg1"/>
                </a:solidFill>
              </a:rPr>
              <a:t>IT-System</a:t>
            </a:r>
          </a:p>
        </p:txBody>
      </p:sp>
      <p:sp>
        <p:nvSpPr>
          <p:cNvPr id="8" name="Textfeld 7">
            <a:extLst>
              <a:ext uri="{FF2B5EF4-FFF2-40B4-BE49-F238E27FC236}">
                <a16:creationId xmlns:a16="http://schemas.microsoft.com/office/drawing/2014/main" id="{B6DE2C59-83B3-4DED-8ABC-91C714CFDD52}"/>
              </a:ext>
            </a:extLst>
          </p:cNvPr>
          <p:cNvSpPr txBox="1"/>
          <p:nvPr/>
        </p:nvSpPr>
        <p:spPr>
          <a:xfrm>
            <a:off x="3013096" y="1987786"/>
            <a:ext cx="3040654" cy="584775"/>
          </a:xfrm>
          <a:prstGeom prst="rect">
            <a:avLst/>
          </a:prstGeom>
          <a:noFill/>
        </p:spPr>
        <p:txBody>
          <a:bodyPr wrap="square" rtlCol="0">
            <a:spAutoFit/>
          </a:bodyPr>
          <a:lstStyle/>
          <a:p>
            <a:r>
              <a:rPr lang="de-DE" sz="3200" b="1" dirty="0">
                <a:solidFill>
                  <a:schemeClr val="bg1"/>
                </a:solidFill>
              </a:rPr>
              <a:t>Geschäftssystem</a:t>
            </a:r>
          </a:p>
        </p:txBody>
      </p:sp>
      <p:cxnSp>
        <p:nvCxnSpPr>
          <p:cNvPr id="11" name="Gerader Verbinder 10">
            <a:extLst>
              <a:ext uri="{FF2B5EF4-FFF2-40B4-BE49-F238E27FC236}">
                <a16:creationId xmlns:a16="http://schemas.microsoft.com/office/drawing/2014/main" id="{F36F3D04-24F5-473E-9FB5-01B0B73330B3}"/>
              </a:ext>
            </a:extLst>
          </p:cNvPr>
          <p:cNvCxnSpPr>
            <a:stCxn id="15" idx="3"/>
            <a:endCxn id="4" idx="1"/>
          </p:cNvCxnSpPr>
          <p:nvPr/>
        </p:nvCxnSpPr>
        <p:spPr>
          <a:xfrm>
            <a:off x="1583615" y="2923200"/>
            <a:ext cx="1244251" cy="914675"/>
          </a:xfrm>
          <a:prstGeom prst="line">
            <a:avLst/>
          </a:prstGeom>
          <a:ln w="31750"/>
        </p:spPr>
        <p:style>
          <a:lnRef idx="3">
            <a:schemeClr val="dk1"/>
          </a:lnRef>
          <a:fillRef idx="0">
            <a:schemeClr val="dk1"/>
          </a:fillRef>
          <a:effectRef idx="2">
            <a:schemeClr val="dk1"/>
          </a:effectRef>
          <a:fontRef idx="minor">
            <a:schemeClr val="tx1"/>
          </a:fontRef>
        </p:style>
      </p:cxnSp>
      <p:cxnSp>
        <p:nvCxnSpPr>
          <p:cNvPr id="23" name="Gerader Verbinder 22">
            <a:extLst>
              <a:ext uri="{FF2B5EF4-FFF2-40B4-BE49-F238E27FC236}">
                <a16:creationId xmlns:a16="http://schemas.microsoft.com/office/drawing/2014/main" id="{307F838F-482B-45BE-917C-A6D291F7A9F3}"/>
              </a:ext>
            </a:extLst>
          </p:cNvPr>
          <p:cNvCxnSpPr>
            <a:cxnSpLocks/>
            <a:stCxn id="20" idx="3"/>
            <a:endCxn id="7" idx="1"/>
          </p:cNvCxnSpPr>
          <p:nvPr/>
        </p:nvCxnSpPr>
        <p:spPr>
          <a:xfrm flipV="1">
            <a:off x="4848387" y="3858920"/>
            <a:ext cx="1289864" cy="144287"/>
          </a:xfrm>
          <a:prstGeom prst="line">
            <a:avLst/>
          </a:prstGeom>
          <a:ln w="31750"/>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421985784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01BEC5F-B1AA-42EA-B5EC-58DC0432B56B}"/>
              </a:ext>
            </a:extLst>
          </p:cNvPr>
          <p:cNvSpPr>
            <a:spLocks noGrp="1"/>
          </p:cNvSpPr>
          <p:nvPr>
            <p:ph type="title"/>
          </p:nvPr>
        </p:nvSpPr>
        <p:spPr>
          <a:xfrm>
            <a:off x="838200" y="365125"/>
            <a:ext cx="10515600" cy="732155"/>
          </a:xfrm>
        </p:spPr>
        <p:txBody>
          <a:bodyPr/>
          <a:lstStyle/>
          <a:p>
            <a:r>
              <a:rPr lang="de-DE" b="1" dirty="0"/>
              <a:t>UML</a:t>
            </a:r>
          </a:p>
        </p:txBody>
      </p:sp>
      <p:sp>
        <p:nvSpPr>
          <p:cNvPr id="3" name="Inhaltsplatzhalter 2">
            <a:extLst>
              <a:ext uri="{FF2B5EF4-FFF2-40B4-BE49-F238E27FC236}">
                <a16:creationId xmlns:a16="http://schemas.microsoft.com/office/drawing/2014/main" id="{C5298C59-EB27-48E1-BA33-0EC8E32454A0}"/>
              </a:ext>
            </a:extLst>
          </p:cNvPr>
          <p:cNvSpPr>
            <a:spLocks noGrp="1"/>
          </p:cNvSpPr>
          <p:nvPr>
            <p:ph idx="1"/>
          </p:nvPr>
        </p:nvSpPr>
        <p:spPr>
          <a:xfrm>
            <a:off x="838200" y="1097280"/>
            <a:ext cx="10515600" cy="452845"/>
          </a:xfrm>
        </p:spPr>
        <p:txBody>
          <a:bodyPr>
            <a:normAutofit lnSpcReduction="10000"/>
          </a:bodyPr>
          <a:lstStyle/>
          <a:p>
            <a:pPr marL="0" indent="0">
              <a:buNone/>
            </a:pPr>
            <a:r>
              <a:rPr lang="de-DE" dirty="0"/>
              <a:t>Beispiel: Use Case</a:t>
            </a:r>
          </a:p>
        </p:txBody>
      </p:sp>
      <p:grpSp>
        <p:nvGrpSpPr>
          <p:cNvPr id="13" name="Gruppieren 12">
            <a:extLst>
              <a:ext uri="{FF2B5EF4-FFF2-40B4-BE49-F238E27FC236}">
                <a16:creationId xmlns:a16="http://schemas.microsoft.com/office/drawing/2014/main" id="{299C7C83-DC49-4CAC-8DD4-2D7AFF2DD76B}"/>
              </a:ext>
            </a:extLst>
          </p:cNvPr>
          <p:cNvGrpSpPr/>
          <p:nvPr/>
        </p:nvGrpSpPr>
        <p:grpSpPr>
          <a:xfrm>
            <a:off x="838617" y="3429000"/>
            <a:ext cx="1701800" cy="1331613"/>
            <a:chOff x="546713" y="3053487"/>
            <a:chExt cx="2129615" cy="1666367"/>
          </a:xfrm>
        </p:grpSpPr>
        <p:sp>
          <p:nvSpPr>
            <p:cNvPr id="14" name="Textfeld 13">
              <a:extLst>
                <a:ext uri="{FF2B5EF4-FFF2-40B4-BE49-F238E27FC236}">
                  <a16:creationId xmlns:a16="http://schemas.microsoft.com/office/drawing/2014/main" id="{DCAB4661-95B6-4B50-B298-3A87B48D2C0F}"/>
                </a:ext>
              </a:extLst>
            </p:cNvPr>
            <p:cNvSpPr txBox="1"/>
            <p:nvPr/>
          </p:nvSpPr>
          <p:spPr>
            <a:xfrm>
              <a:off x="546713" y="4257676"/>
              <a:ext cx="2129615" cy="462178"/>
            </a:xfrm>
            <a:prstGeom prst="rect">
              <a:avLst/>
            </a:prstGeom>
            <a:noFill/>
          </p:spPr>
          <p:txBody>
            <a:bodyPr wrap="square" rtlCol="0">
              <a:spAutoFit/>
            </a:bodyPr>
            <a:lstStyle/>
            <a:p>
              <a:pPr algn="ctr"/>
              <a:r>
                <a:rPr lang="de-DE" b="1" dirty="0"/>
                <a:t>Sachbearbeiter</a:t>
              </a:r>
            </a:p>
          </p:txBody>
        </p:sp>
        <p:pic>
          <p:nvPicPr>
            <p:cNvPr id="15" name="Grafik 14">
              <a:extLst>
                <a:ext uri="{FF2B5EF4-FFF2-40B4-BE49-F238E27FC236}">
                  <a16:creationId xmlns:a16="http://schemas.microsoft.com/office/drawing/2014/main" id="{355CE802-F7E3-42CD-A16C-7091EAA12C25}"/>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1109724" y="3053487"/>
              <a:ext cx="866896" cy="1286054"/>
            </a:xfrm>
            <a:prstGeom prst="rect">
              <a:avLst/>
            </a:prstGeom>
          </p:spPr>
        </p:pic>
      </p:grpSp>
      <p:sp>
        <p:nvSpPr>
          <p:cNvPr id="4" name="Rechteck 3">
            <a:extLst>
              <a:ext uri="{FF2B5EF4-FFF2-40B4-BE49-F238E27FC236}">
                <a16:creationId xmlns:a16="http://schemas.microsoft.com/office/drawing/2014/main" id="{489B6F01-3F7F-4633-9483-A5EA076F1DF4}"/>
              </a:ext>
            </a:extLst>
          </p:cNvPr>
          <p:cNvSpPr/>
          <p:nvPr/>
        </p:nvSpPr>
        <p:spPr>
          <a:xfrm>
            <a:off x="3564467" y="1516696"/>
            <a:ext cx="6654800" cy="5020008"/>
          </a:xfrm>
          <a:prstGeom prst="rect">
            <a:avLst/>
          </a:prstGeom>
          <a:noFill/>
          <a:ln w="508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2" name="Ellipse 21">
            <a:extLst>
              <a:ext uri="{FF2B5EF4-FFF2-40B4-BE49-F238E27FC236}">
                <a16:creationId xmlns:a16="http://schemas.microsoft.com/office/drawing/2014/main" id="{50BCE244-BFE0-4E78-8A38-B755A75F892F}"/>
              </a:ext>
            </a:extLst>
          </p:cNvPr>
          <p:cNvSpPr/>
          <p:nvPr/>
        </p:nvSpPr>
        <p:spPr>
          <a:xfrm>
            <a:off x="5710767" y="1651603"/>
            <a:ext cx="2362200" cy="702733"/>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de-DE" dirty="0"/>
              <a:t>Bestellung annehmen</a:t>
            </a:r>
          </a:p>
        </p:txBody>
      </p:sp>
      <p:sp>
        <p:nvSpPr>
          <p:cNvPr id="23" name="Ellipse 22">
            <a:extLst>
              <a:ext uri="{FF2B5EF4-FFF2-40B4-BE49-F238E27FC236}">
                <a16:creationId xmlns:a16="http://schemas.microsoft.com/office/drawing/2014/main" id="{726BB40C-48B3-4948-81A7-48073FB68F4A}"/>
              </a:ext>
            </a:extLst>
          </p:cNvPr>
          <p:cNvSpPr/>
          <p:nvPr/>
        </p:nvSpPr>
        <p:spPr>
          <a:xfrm>
            <a:off x="7631847" y="2455814"/>
            <a:ext cx="2362200" cy="702733"/>
          </a:xfrm>
          <a:prstGeom prst="ellipse">
            <a:avLst/>
          </a:prstGeom>
          <a:gradFill>
            <a:gsLst>
              <a:gs pos="0">
                <a:schemeClr val="accent4">
                  <a:lumMod val="20000"/>
                  <a:lumOff val="80000"/>
                </a:schemeClr>
              </a:gs>
              <a:gs pos="50000">
                <a:schemeClr val="accent4">
                  <a:lumMod val="40000"/>
                  <a:lumOff val="60000"/>
                </a:schemeClr>
              </a:gs>
              <a:gs pos="100000">
                <a:schemeClr val="accent4"/>
              </a:gs>
            </a:gsLst>
          </a:gradFill>
        </p:spPr>
        <p:style>
          <a:lnRef idx="1">
            <a:schemeClr val="accent1"/>
          </a:lnRef>
          <a:fillRef idx="2">
            <a:schemeClr val="accent1"/>
          </a:fillRef>
          <a:effectRef idx="1">
            <a:schemeClr val="accent1"/>
          </a:effectRef>
          <a:fontRef idx="minor">
            <a:schemeClr val="dk1"/>
          </a:fontRef>
        </p:style>
        <p:txBody>
          <a:bodyPr rtlCol="0" anchor="ctr"/>
          <a:lstStyle/>
          <a:p>
            <a:pPr algn="ctr"/>
            <a:r>
              <a:rPr lang="de-DE" dirty="0"/>
              <a:t>Lagerbestand ermitteln</a:t>
            </a:r>
          </a:p>
        </p:txBody>
      </p:sp>
      <p:sp>
        <p:nvSpPr>
          <p:cNvPr id="26" name="Ellipse 25">
            <a:extLst>
              <a:ext uri="{FF2B5EF4-FFF2-40B4-BE49-F238E27FC236}">
                <a16:creationId xmlns:a16="http://schemas.microsoft.com/office/drawing/2014/main" id="{46EB3BC6-D0A0-481A-8CF2-D112CAF18965}"/>
              </a:ext>
            </a:extLst>
          </p:cNvPr>
          <p:cNvSpPr/>
          <p:nvPr/>
        </p:nvSpPr>
        <p:spPr>
          <a:xfrm>
            <a:off x="3733800" y="2349981"/>
            <a:ext cx="2362200" cy="702733"/>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de-DE" dirty="0"/>
              <a:t>Bestellung bearbeiten</a:t>
            </a:r>
          </a:p>
        </p:txBody>
      </p:sp>
      <p:sp>
        <p:nvSpPr>
          <p:cNvPr id="33" name="Ellipse 32">
            <a:extLst>
              <a:ext uri="{FF2B5EF4-FFF2-40B4-BE49-F238E27FC236}">
                <a16:creationId xmlns:a16="http://schemas.microsoft.com/office/drawing/2014/main" id="{20180E39-1A51-42D8-B060-97A580CBF0CB}"/>
              </a:ext>
            </a:extLst>
          </p:cNvPr>
          <p:cNvSpPr/>
          <p:nvPr/>
        </p:nvSpPr>
        <p:spPr>
          <a:xfrm>
            <a:off x="3733800" y="3188056"/>
            <a:ext cx="2362200" cy="702733"/>
          </a:xfrm>
          <a:prstGeom prst="ellipse">
            <a:avLst/>
          </a:prstGeom>
          <a:gradFill>
            <a:gsLst>
              <a:gs pos="0">
                <a:schemeClr val="accent4">
                  <a:lumMod val="20000"/>
                  <a:lumOff val="80000"/>
                </a:schemeClr>
              </a:gs>
              <a:gs pos="50000">
                <a:schemeClr val="accent4">
                  <a:lumMod val="40000"/>
                  <a:lumOff val="60000"/>
                </a:schemeClr>
              </a:gs>
              <a:gs pos="100000">
                <a:schemeClr val="accent4"/>
              </a:gs>
            </a:gsLst>
          </a:gradFill>
        </p:spPr>
        <p:style>
          <a:lnRef idx="1">
            <a:schemeClr val="accent1"/>
          </a:lnRef>
          <a:fillRef idx="2">
            <a:schemeClr val="accent1"/>
          </a:fillRef>
          <a:effectRef idx="1">
            <a:schemeClr val="accent1"/>
          </a:effectRef>
          <a:fontRef idx="minor">
            <a:schemeClr val="dk1"/>
          </a:fontRef>
        </p:style>
        <p:txBody>
          <a:bodyPr rtlCol="0" anchor="ctr"/>
          <a:lstStyle/>
          <a:p>
            <a:pPr algn="ctr"/>
            <a:r>
              <a:rPr lang="de-DE" dirty="0"/>
              <a:t>Fehlbestände nachbestellen</a:t>
            </a:r>
          </a:p>
        </p:txBody>
      </p:sp>
      <p:sp>
        <p:nvSpPr>
          <p:cNvPr id="34" name="Ellipse 33">
            <a:extLst>
              <a:ext uri="{FF2B5EF4-FFF2-40B4-BE49-F238E27FC236}">
                <a16:creationId xmlns:a16="http://schemas.microsoft.com/office/drawing/2014/main" id="{C8282360-4D3E-48C2-A1C7-264589DD6592}"/>
              </a:ext>
            </a:extLst>
          </p:cNvPr>
          <p:cNvSpPr/>
          <p:nvPr/>
        </p:nvSpPr>
        <p:spPr>
          <a:xfrm>
            <a:off x="3961974" y="4007636"/>
            <a:ext cx="2362200" cy="702733"/>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de-DE" dirty="0"/>
              <a:t>Lieferscheine erstellen</a:t>
            </a:r>
          </a:p>
        </p:txBody>
      </p:sp>
      <p:sp>
        <p:nvSpPr>
          <p:cNvPr id="35" name="Ellipse 34">
            <a:extLst>
              <a:ext uri="{FF2B5EF4-FFF2-40B4-BE49-F238E27FC236}">
                <a16:creationId xmlns:a16="http://schemas.microsoft.com/office/drawing/2014/main" id="{F940A1B7-735D-49C9-8BA8-BCCDC3B5CDCE}"/>
              </a:ext>
            </a:extLst>
          </p:cNvPr>
          <p:cNvSpPr/>
          <p:nvPr/>
        </p:nvSpPr>
        <p:spPr>
          <a:xfrm>
            <a:off x="7403246" y="4503672"/>
            <a:ext cx="2362200" cy="702733"/>
          </a:xfrm>
          <a:prstGeom prst="ellipse">
            <a:avLst/>
          </a:prstGeom>
          <a:gradFill>
            <a:gsLst>
              <a:gs pos="0">
                <a:schemeClr val="accent4">
                  <a:lumMod val="20000"/>
                  <a:lumOff val="80000"/>
                </a:schemeClr>
              </a:gs>
              <a:gs pos="50000">
                <a:schemeClr val="accent4">
                  <a:lumMod val="40000"/>
                  <a:lumOff val="60000"/>
                </a:schemeClr>
              </a:gs>
              <a:gs pos="100000">
                <a:schemeClr val="accent4"/>
              </a:gs>
            </a:gsLst>
          </a:gradFill>
        </p:spPr>
        <p:style>
          <a:lnRef idx="1">
            <a:schemeClr val="accent1"/>
          </a:lnRef>
          <a:fillRef idx="2">
            <a:schemeClr val="accent1"/>
          </a:fillRef>
          <a:effectRef idx="1">
            <a:schemeClr val="accent1"/>
          </a:effectRef>
          <a:fontRef idx="minor">
            <a:schemeClr val="dk1"/>
          </a:fontRef>
        </p:style>
        <p:txBody>
          <a:bodyPr rtlCol="0" anchor="ctr"/>
          <a:lstStyle/>
          <a:p>
            <a:pPr algn="ctr"/>
            <a:r>
              <a:rPr lang="de-DE" dirty="0"/>
              <a:t>Wareneingang bearbeiten</a:t>
            </a:r>
          </a:p>
        </p:txBody>
      </p:sp>
      <p:sp>
        <p:nvSpPr>
          <p:cNvPr id="36" name="Ellipse 35">
            <a:extLst>
              <a:ext uri="{FF2B5EF4-FFF2-40B4-BE49-F238E27FC236}">
                <a16:creationId xmlns:a16="http://schemas.microsoft.com/office/drawing/2014/main" id="{7379F47D-15D3-4A58-8073-FDC069666B84}"/>
              </a:ext>
            </a:extLst>
          </p:cNvPr>
          <p:cNvSpPr/>
          <p:nvPr/>
        </p:nvSpPr>
        <p:spPr>
          <a:xfrm>
            <a:off x="6380489" y="5760720"/>
            <a:ext cx="2362200" cy="702733"/>
          </a:xfrm>
          <a:prstGeom prst="ellipse">
            <a:avLst/>
          </a:prstGeom>
          <a:gradFill>
            <a:gsLst>
              <a:gs pos="0">
                <a:schemeClr val="accent6"/>
              </a:gs>
              <a:gs pos="50000">
                <a:schemeClr val="accent6">
                  <a:lumMod val="40000"/>
                  <a:lumOff val="60000"/>
                </a:schemeClr>
              </a:gs>
              <a:gs pos="100000">
                <a:schemeClr val="accent6">
                  <a:lumMod val="20000"/>
                  <a:lumOff val="80000"/>
                </a:schemeClr>
              </a:gs>
            </a:gsLst>
          </a:gradFill>
        </p:spPr>
        <p:style>
          <a:lnRef idx="1">
            <a:schemeClr val="accent1"/>
          </a:lnRef>
          <a:fillRef idx="2">
            <a:schemeClr val="accent1"/>
          </a:fillRef>
          <a:effectRef idx="1">
            <a:schemeClr val="accent1"/>
          </a:effectRef>
          <a:fontRef idx="minor">
            <a:schemeClr val="dk1"/>
          </a:fontRef>
        </p:style>
        <p:txBody>
          <a:bodyPr rtlCol="0" anchor="ctr"/>
          <a:lstStyle/>
          <a:p>
            <a:pPr algn="ctr"/>
            <a:r>
              <a:rPr lang="de-DE" dirty="0"/>
              <a:t>Rücklauf bearbeiten</a:t>
            </a:r>
          </a:p>
        </p:txBody>
      </p:sp>
      <p:sp>
        <p:nvSpPr>
          <p:cNvPr id="37" name="Ellipse 36">
            <a:extLst>
              <a:ext uri="{FF2B5EF4-FFF2-40B4-BE49-F238E27FC236}">
                <a16:creationId xmlns:a16="http://schemas.microsoft.com/office/drawing/2014/main" id="{62192712-57F2-4CC6-89A1-A7244A7F1091}"/>
              </a:ext>
            </a:extLst>
          </p:cNvPr>
          <p:cNvSpPr/>
          <p:nvPr/>
        </p:nvSpPr>
        <p:spPr>
          <a:xfrm>
            <a:off x="3791378" y="4962558"/>
            <a:ext cx="2362200" cy="981042"/>
          </a:xfrm>
          <a:prstGeom prst="ellipse">
            <a:avLst/>
          </a:prstGeom>
          <a:gradFill>
            <a:gsLst>
              <a:gs pos="0">
                <a:schemeClr val="accent4">
                  <a:lumMod val="20000"/>
                  <a:lumOff val="80000"/>
                </a:schemeClr>
              </a:gs>
              <a:gs pos="50000">
                <a:schemeClr val="accent4">
                  <a:lumMod val="40000"/>
                  <a:lumOff val="60000"/>
                </a:schemeClr>
              </a:gs>
              <a:gs pos="100000">
                <a:schemeClr val="accent4"/>
              </a:gs>
            </a:gsLst>
          </a:gradFill>
        </p:spPr>
        <p:style>
          <a:lnRef idx="1">
            <a:schemeClr val="accent1"/>
          </a:lnRef>
          <a:fillRef idx="2">
            <a:schemeClr val="accent1"/>
          </a:fillRef>
          <a:effectRef idx="1">
            <a:schemeClr val="accent1"/>
          </a:effectRef>
          <a:fontRef idx="minor">
            <a:schemeClr val="dk1"/>
          </a:fontRef>
        </p:style>
        <p:txBody>
          <a:bodyPr rtlCol="0" anchor="ctr"/>
          <a:lstStyle/>
          <a:p>
            <a:pPr algn="ctr"/>
            <a:r>
              <a:rPr lang="de-DE" dirty="0"/>
              <a:t>Max. und min. Lagerbestand festlegen</a:t>
            </a:r>
          </a:p>
        </p:txBody>
      </p:sp>
      <p:cxnSp>
        <p:nvCxnSpPr>
          <p:cNvPr id="8" name="Verbinder: gewinkelt 7">
            <a:extLst>
              <a:ext uri="{FF2B5EF4-FFF2-40B4-BE49-F238E27FC236}">
                <a16:creationId xmlns:a16="http://schemas.microsoft.com/office/drawing/2014/main" id="{106ACB89-5C2F-42B7-8A34-47D1A73F4DFD}"/>
              </a:ext>
            </a:extLst>
          </p:cNvPr>
          <p:cNvCxnSpPr>
            <a:stCxn id="15" idx="0"/>
            <a:endCxn id="22" idx="2"/>
          </p:cNvCxnSpPr>
          <p:nvPr/>
        </p:nvCxnSpPr>
        <p:spPr>
          <a:xfrm rot="5400000" flipH="1" flipV="1">
            <a:off x="2959818" y="678052"/>
            <a:ext cx="1426030" cy="4075867"/>
          </a:xfrm>
          <a:prstGeom prst="bentConnector2">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Verbinder: gewinkelt 37">
            <a:extLst>
              <a:ext uri="{FF2B5EF4-FFF2-40B4-BE49-F238E27FC236}">
                <a16:creationId xmlns:a16="http://schemas.microsoft.com/office/drawing/2014/main" id="{6CEC7CE5-7841-4E29-AB94-F3F21641BBC3}"/>
              </a:ext>
            </a:extLst>
          </p:cNvPr>
          <p:cNvCxnSpPr>
            <a:cxnSpLocks/>
            <a:stCxn id="14" idx="1"/>
            <a:endCxn id="36" idx="2"/>
          </p:cNvCxnSpPr>
          <p:nvPr/>
        </p:nvCxnSpPr>
        <p:spPr>
          <a:xfrm rot="10800000" flipH="1" flipV="1">
            <a:off x="838617" y="4575947"/>
            <a:ext cx="5541872" cy="1536140"/>
          </a:xfrm>
          <a:prstGeom prst="bentConnector3">
            <a:avLst>
              <a:gd name="adj1" fmla="val -4125"/>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Verbinder: gewinkelt 38">
            <a:extLst>
              <a:ext uri="{FF2B5EF4-FFF2-40B4-BE49-F238E27FC236}">
                <a16:creationId xmlns:a16="http://schemas.microsoft.com/office/drawing/2014/main" id="{8893C8E7-0D2F-44F4-8C9B-812F1A8D24E2}"/>
              </a:ext>
            </a:extLst>
          </p:cNvPr>
          <p:cNvCxnSpPr>
            <a:cxnSpLocks/>
            <a:stCxn id="14" idx="3"/>
            <a:endCxn id="35" idx="2"/>
          </p:cNvCxnSpPr>
          <p:nvPr/>
        </p:nvCxnSpPr>
        <p:spPr>
          <a:xfrm>
            <a:off x="2540417" y="4575947"/>
            <a:ext cx="4862829" cy="279092"/>
          </a:xfrm>
          <a:prstGeom prst="bentConnector3">
            <a:avLst>
              <a:gd name="adj1" fmla="val 8562"/>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Gerade Verbindung mit Pfeil 52">
            <a:extLst>
              <a:ext uri="{FF2B5EF4-FFF2-40B4-BE49-F238E27FC236}">
                <a16:creationId xmlns:a16="http://schemas.microsoft.com/office/drawing/2014/main" id="{F239657D-5F9F-4B2B-9452-E381B2D97FA4}"/>
              </a:ext>
            </a:extLst>
          </p:cNvPr>
          <p:cNvCxnSpPr>
            <a:cxnSpLocks/>
            <a:stCxn id="35" idx="0"/>
            <a:endCxn id="23" idx="4"/>
          </p:cNvCxnSpPr>
          <p:nvPr/>
        </p:nvCxnSpPr>
        <p:spPr>
          <a:xfrm flipV="1">
            <a:off x="8584346" y="3158547"/>
            <a:ext cx="228601" cy="1345125"/>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Gerade Verbindung mit Pfeil 54">
            <a:extLst>
              <a:ext uri="{FF2B5EF4-FFF2-40B4-BE49-F238E27FC236}">
                <a16:creationId xmlns:a16="http://schemas.microsoft.com/office/drawing/2014/main" id="{009CDD16-1372-4E28-82D9-634CBCBEC9EE}"/>
              </a:ext>
            </a:extLst>
          </p:cNvPr>
          <p:cNvCxnSpPr>
            <a:cxnSpLocks/>
            <a:stCxn id="26" idx="6"/>
            <a:endCxn id="23" idx="2"/>
          </p:cNvCxnSpPr>
          <p:nvPr/>
        </p:nvCxnSpPr>
        <p:spPr>
          <a:xfrm>
            <a:off x="6096000" y="2701348"/>
            <a:ext cx="1535847" cy="105833"/>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Gerade Verbindung mit Pfeil 55">
            <a:extLst>
              <a:ext uri="{FF2B5EF4-FFF2-40B4-BE49-F238E27FC236}">
                <a16:creationId xmlns:a16="http://schemas.microsoft.com/office/drawing/2014/main" id="{0F510215-348C-4372-BD71-615B26366A55}"/>
              </a:ext>
            </a:extLst>
          </p:cNvPr>
          <p:cNvCxnSpPr>
            <a:cxnSpLocks/>
            <a:stCxn id="33" idx="6"/>
            <a:endCxn id="23" idx="3"/>
          </p:cNvCxnSpPr>
          <p:nvPr/>
        </p:nvCxnSpPr>
        <p:spPr>
          <a:xfrm flipV="1">
            <a:off x="6096000" y="3055634"/>
            <a:ext cx="1881783" cy="483789"/>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1" name="Textfeld 60">
            <a:extLst>
              <a:ext uri="{FF2B5EF4-FFF2-40B4-BE49-F238E27FC236}">
                <a16:creationId xmlns:a16="http://schemas.microsoft.com/office/drawing/2014/main" id="{A75D5EA9-E910-422C-AA00-917B994EB611}"/>
              </a:ext>
            </a:extLst>
          </p:cNvPr>
          <p:cNvSpPr txBox="1"/>
          <p:nvPr/>
        </p:nvSpPr>
        <p:spPr>
          <a:xfrm rot="20659206">
            <a:off x="6468171" y="3043579"/>
            <a:ext cx="1075267" cy="276999"/>
          </a:xfrm>
          <a:prstGeom prst="rect">
            <a:avLst/>
          </a:prstGeom>
          <a:noFill/>
        </p:spPr>
        <p:txBody>
          <a:bodyPr wrap="square" rtlCol="0">
            <a:spAutoFit/>
          </a:bodyPr>
          <a:lstStyle/>
          <a:p>
            <a:r>
              <a:rPr lang="de-DE" sz="1200" dirty="0"/>
              <a:t>&lt;&lt;</a:t>
            </a:r>
            <a:r>
              <a:rPr lang="de-DE" sz="1200" dirty="0" err="1"/>
              <a:t>include</a:t>
            </a:r>
            <a:r>
              <a:rPr lang="de-DE" sz="1200" dirty="0"/>
              <a:t>&gt;&gt;</a:t>
            </a:r>
          </a:p>
        </p:txBody>
      </p:sp>
      <p:sp>
        <p:nvSpPr>
          <p:cNvPr id="62" name="Textfeld 61">
            <a:extLst>
              <a:ext uri="{FF2B5EF4-FFF2-40B4-BE49-F238E27FC236}">
                <a16:creationId xmlns:a16="http://schemas.microsoft.com/office/drawing/2014/main" id="{E06D2379-D2C3-4961-A861-440C2416B085}"/>
              </a:ext>
            </a:extLst>
          </p:cNvPr>
          <p:cNvSpPr txBox="1"/>
          <p:nvPr/>
        </p:nvSpPr>
        <p:spPr>
          <a:xfrm rot="231376">
            <a:off x="6388586" y="2498793"/>
            <a:ext cx="1075267" cy="276999"/>
          </a:xfrm>
          <a:prstGeom prst="rect">
            <a:avLst/>
          </a:prstGeom>
          <a:noFill/>
        </p:spPr>
        <p:txBody>
          <a:bodyPr wrap="square" rtlCol="0">
            <a:spAutoFit/>
          </a:bodyPr>
          <a:lstStyle/>
          <a:p>
            <a:r>
              <a:rPr lang="de-DE" sz="1200" dirty="0"/>
              <a:t>&lt;&lt;</a:t>
            </a:r>
            <a:r>
              <a:rPr lang="de-DE" sz="1200" dirty="0" err="1"/>
              <a:t>include</a:t>
            </a:r>
            <a:r>
              <a:rPr lang="de-DE" sz="1200" dirty="0"/>
              <a:t>&gt;&gt;</a:t>
            </a:r>
          </a:p>
        </p:txBody>
      </p:sp>
      <p:sp>
        <p:nvSpPr>
          <p:cNvPr id="63" name="Textfeld 62">
            <a:extLst>
              <a:ext uri="{FF2B5EF4-FFF2-40B4-BE49-F238E27FC236}">
                <a16:creationId xmlns:a16="http://schemas.microsoft.com/office/drawing/2014/main" id="{891D89EF-BCDE-4083-BBA8-8DF6F1283BA7}"/>
              </a:ext>
            </a:extLst>
          </p:cNvPr>
          <p:cNvSpPr txBox="1"/>
          <p:nvPr/>
        </p:nvSpPr>
        <p:spPr>
          <a:xfrm rot="16830374">
            <a:off x="8054165" y="3692608"/>
            <a:ext cx="1075267" cy="276999"/>
          </a:xfrm>
          <a:prstGeom prst="rect">
            <a:avLst/>
          </a:prstGeom>
          <a:noFill/>
        </p:spPr>
        <p:txBody>
          <a:bodyPr wrap="square" rtlCol="0">
            <a:spAutoFit/>
          </a:bodyPr>
          <a:lstStyle/>
          <a:p>
            <a:r>
              <a:rPr lang="de-DE" sz="1200" dirty="0"/>
              <a:t>&lt;&lt;</a:t>
            </a:r>
            <a:r>
              <a:rPr lang="de-DE" sz="1200" dirty="0" err="1"/>
              <a:t>include</a:t>
            </a:r>
            <a:r>
              <a:rPr lang="de-DE" sz="1200" dirty="0"/>
              <a:t>&gt;&gt;</a:t>
            </a:r>
          </a:p>
        </p:txBody>
      </p:sp>
      <p:cxnSp>
        <p:nvCxnSpPr>
          <p:cNvPr id="65" name="Gerader Verbinder 64">
            <a:extLst>
              <a:ext uri="{FF2B5EF4-FFF2-40B4-BE49-F238E27FC236}">
                <a16:creationId xmlns:a16="http://schemas.microsoft.com/office/drawing/2014/main" id="{516386D0-010C-4E37-AAE3-87E7FD6C4ED3}"/>
              </a:ext>
            </a:extLst>
          </p:cNvPr>
          <p:cNvCxnSpPr>
            <a:stCxn id="15" idx="0"/>
            <a:endCxn id="26" idx="2"/>
          </p:cNvCxnSpPr>
          <p:nvPr/>
        </p:nvCxnSpPr>
        <p:spPr>
          <a:xfrm flipV="1">
            <a:off x="1634900" y="2701348"/>
            <a:ext cx="2098900" cy="727652"/>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Gerader Verbinder 65">
            <a:extLst>
              <a:ext uri="{FF2B5EF4-FFF2-40B4-BE49-F238E27FC236}">
                <a16:creationId xmlns:a16="http://schemas.microsoft.com/office/drawing/2014/main" id="{CFD22557-A3A4-4C8B-85DB-FD4804AB3FE9}"/>
              </a:ext>
            </a:extLst>
          </p:cNvPr>
          <p:cNvCxnSpPr>
            <a:cxnSpLocks/>
            <a:stCxn id="15" idx="3"/>
            <a:endCxn id="33" idx="2"/>
          </p:cNvCxnSpPr>
          <p:nvPr/>
        </p:nvCxnSpPr>
        <p:spPr>
          <a:xfrm flipV="1">
            <a:off x="1981273" y="3539423"/>
            <a:ext cx="1752527" cy="403428"/>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Verbinder: gewinkelt 69">
            <a:extLst>
              <a:ext uri="{FF2B5EF4-FFF2-40B4-BE49-F238E27FC236}">
                <a16:creationId xmlns:a16="http://schemas.microsoft.com/office/drawing/2014/main" id="{9858C668-7156-4215-B45D-A610DFC2AE8D}"/>
              </a:ext>
            </a:extLst>
          </p:cNvPr>
          <p:cNvCxnSpPr>
            <a:cxnSpLocks/>
            <a:stCxn id="14" idx="2"/>
            <a:endCxn id="37" idx="2"/>
          </p:cNvCxnSpPr>
          <p:nvPr/>
        </p:nvCxnSpPr>
        <p:spPr>
          <a:xfrm rot="16200000" flipH="1">
            <a:off x="2394214" y="4055915"/>
            <a:ext cx="692466" cy="2101861"/>
          </a:xfrm>
          <a:prstGeom prst="bentConnector2">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Gerader Verbinder 77">
            <a:extLst>
              <a:ext uri="{FF2B5EF4-FFF2-40B4-BE49-F238E27FC236}">
                <a16:creationId xmlns:a16="http://schemas.microsoft.com/office/drawing/2014/main" id="{BB939CB8-B307-4C2A-93A3-FCFD74AA8FE1}"/>
              </a:ext>
            </a:extLst>
          </p:cNvPr>
          <p:cNvCxnSpPr>
            <a:cxnSpLocks/>
            <a:stCxn id="15" idx="3"/>
            <a:endCxn id="34" idx="2"/>
          </p:cNvCxnSpPr>
          <p:nvPr/>
        </p:nvCxnSpPr>
        <p:spPr>
          <a:xfrm>
            <a:off x="1981273" y="3942851"/>
            <a:ext cx="1980701" cy="416152"/>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030414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01BEC5F-B1AA-42EA-B5EC-58DC0432B56B}"/>
              </a:ext>
            </a:extLst>
          </p:cNvPr>
          <p:cNvSpPr>
            <a:spLocks noGrp="1"/>
          </p:cNvSpPr>
          <p:nvPr>
            <p:ph type="title"/>
          </p:nvPr>
        </p:nvSpPr>
        <p:spPr>
          <a:xfrm>
            <a:off x="838200" y="365125"/>
            <a:ext cx="10515600" cy="732155"/>
          </a:xfrm>
        </p:spPr>
        <p:txBody>
          <a:bodyPr/>
          <a:lstStyle/>
          <a:p>
            <a:r>
              <a:rPr lang="de-DE" b="1" dirty="0"/>
              <a:t>UML</a:t>
            </a:r>
          </a:p>
        </p:txBody>
      </p:sp>
      <p:sp>
        <p:nvSpPr>
          <p:cNvPr id="3" name="Inhaltsplatzhalter 2">
            <a:extLst>
              <a:ext uri="{FF2B5EF4-FFF2-40B4-BE49-F238E27FC236}">
                <a16:creationId xmlns:a16="http://schemas.microsoft.com/office/drawing/2014/main" id="{C5298C59-EB27-48E1-BA33-0EC8E32454A0}"/>
              </a:ext>
            </a:extLst>
          </p:cNvPr>
          <p:cNvSpPr>
            <a:spLocks noGrp="1"/>
          </p:cNvSpPr>
          <p:nvPr>
            <p:ph idx="1"/>
          </p:nvPr>
        </p:nvSpPr>
        <p:spPr>
          <a:xfrm>
            <a:off x="838200" y="1097280"/>
            <a:ext cx="10515600" cy="452845"/>
          </a:xfrm>
        </p:spPr>
        <p:txBody>
          <a:bodyPr>
            <a:normAutofit lnSpcReduction="10000"/>
          </a:bodyPr>
          <a:lstStyle/>
          <a:p>
            <a:pPr marL="0" indent="0">
              <a:buNone/>
            </a:pPr>
            <a:r>
              <a:rPr lang="de-DE" dirty="0"/>
              <a:t>Use-Case-Schablone</a:t>
            </a:r>
          </a:p>
        </p:txBody>
      </p:sp>
      <p:graphicFrame>
        <p:nvGraphicFramePr>
          <p:cNvPr id="6" name="Tabelle 5">
            <a:extLst>
              <a:ext uri="{FF2B5EF4-FFF2-40B4-BE49-F238E27FC236}">
                <a16:creationId xmlns:a16="http://schemas.microsoft.com/office/drawing/2014/main" id="{ED31B3B1-ED91-43D6-95D2-F16B70A12A4D}"/>
              </a:ext>
            </a:extLst>
          </p:cNvPr>
          <p:cNvGraphicFramePr>
            <a:graphicFrameLocks noGrp="1"/>
          </p:cNvGraphicFramePr>
          <p:nvPr>
            <p:extLst>
              <p:ext uri="{D42A27DB-BD31-4B8C-83A1-F6EECF244321}">
                <p14:modId xmlns:p14="http://schemas.microsoft.com/office/powerpoint/2010/main" val="2371227558"/>
              </p:ext>
            </p:extLst>
          </p:nvPr>
        </p:nvGraphicFramePr>
        <p:xfrm>
          <a:off x="966682" y="1646237"/>
          <a:ext cx="8380518" cy="3965771"/>
        </p:xfrm>
        <a:graphic>
          <a:graphicData uri="http://schemas.openxmlformats.org/drawingml/2006/table">
            <a:tbl>
              <a:tblPr firstRow="1" firstCol="1" bandRow="1"/>
              <a:tblGrid>
                <a:gridCol w="2617178">
                  <a:extLst>
                    <a:ext uri="{9D8B030D-6E8A-4147-A177-3AD203B41FA5}">
                      <a16:colId xmlns:a16="http://schemas.microsoft.com/office/drawing/2014/main" val="2548521370"/>
                    </a:ext>
                  </a:extLst>
                </a:gridCol>
                <a:gridCol w="5763340">
                  <a:extLst>
                    <a:ext uri="{9D8B030D-6E8A-4147-A177-3AD203B41FA5}">
                      <a16:colId xmlns:a16="http://schemas.microsoft.com/office/drawing/2014/main" val="3772378970"/>
                    </a:ext>
                  </a:extLst>
                </a:gridCol>
              </a:tblGrid>
              <a:tr h="269208">
                <a:tc>
                  <a:txBody>
                    <a:bodyPr/>
                    <a:lstStyle/>
                    <a:p>
                      <a:pPr>
                        <a:lnSpc>
                          <a:spcPct val="107000"/>
                        </a:lnSpc>
                        <a:spcAft>
                          <a:spcPts val="0"/>
                        </a:spcAft>
                      </a:pPr>
                      <a:r>
                        <a:rPr lang="de-DE" sz="1800">
                          <a:effectLst/>
                          <a:latin typeface="Calibri" panose="020F0502020204030204" pitchFamily="34" charset="0"/>
                          <a:ea typeface="Calibri" panose="020F0502020204030204" pitchFamily="34" charset="0"/>
                          <a:cs typeface="Times New Roman" panose="02020603050405020304" pitchFamily="18" charset="0"/>
                        </a:rPr>
                        <a:t>Name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0"/>
                        </a:spcAft>
                      </a:pPr>
                      <a:r>
                        <a:rPr lang="en-US" sz="1800" dirty="0" err="1">
                          <a:effectLst/>
                          <a:latin typeface="Calibri" panose="020F0502020204030204" pitchFamily="34" charset="0"/>
                          <a:ea typeface="Calibri" panose="020F0502020204030204" pitchFamily="34" charset="0"/>
                          <a:cs typeface="Times New Roman" panose="02020603050405020304" pitchFamily="18" charset="0"/>
                        </a:rPr>
                        <a:t>Kontakt</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mit</a:t>
                      </a:r>
                      <a:r>
                        <a:rPr lang="en-US" sz="1800" dirty="0">
                          <a:effectLst/>
                          <a:latin typeface="Calibri" panose="020F0502020204030204" pitchFamily="34" charset="0"/>
                          <a:ea typeface="Calibri" panose="020F0502020204030204" pitchFamily="34" charset="0"/>
                          <a:cs typeface="Times New Roman" panose="02020603050405020304" pitchFamily="18" charset="0"/>
                        </a:rPr>
                        <a:t> dem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Kunden</a:t>
                      </a:r>
                      <a:endParaRPr lang="de-DE"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9343185"/>
                  </a:ext>
                </a:extLst>
              </a:tr>
              <a:tr h="269208">
                <a:tc>
                  <a:txBody>
                    <a:bodyPr/>
                    <a:lstStyle/>
                    <a:p>
                      <a:pPr>
                        <a:lnSpc>
                          <a:spcPct val="107000"/>
                        </a:lnSpc>
                        <a:spcAft>
                          <a:spcPts val="0"/>
                        </a:spcAft>
                      </a:pPr>
                      <a:r>
                        <a:rPr lang="de-DE" sz="1800" dirty="0">
                          <a:effectLst/>
                          <a:latin typeface="Calibri" panose="020F0502020204030204" pitchFamily="34" charset="0"/>
                          <a:ea typeface="Calibri" panose="020F0502020204030204" pitchFamily="34" charset="0"/>
                          <a:cs typeface="Times New Roman" panose="02020603050405020304" pitchFamily="18" charset="0"/>
                        </a:rPr>
                        <a:t>Ziel</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0"/>
                        </a:spcAft>
                      </a:pPr>
                      <a:r>
                        <a:rPr lang="de-DE" sz="1800" dirty="0">
                          <a:effectLst/>
                          <a:latin typeface="Calibri" panose="020F0502020204030204" pitchFamily="34" charset="0"/>
                          <a:ea typeface="Calibri" panose="020F0502020204030204" pitchFamily="34" charset="0"/>
                          <a:cs typeface="Times New Roman" panose="02020603050405020304" pitchFamily="18" charset="0"/>
                        </a:rPr>
                        <a:t>Kontakttyp des Kunden via Email, Fax, Telefon, per Post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14405968"/>
                  </a:ext>
                </a:extLst>
              </a:tr>
              <a:tr h="269208">
                <a:tc>
                  <a:txBody>
                    <a:bodyPr/>
                    <a:lstStyle/>
                    <a:p>
                      <a:pPr>
                        <a:lnSpc>
                          <a:spcPct val="107000"/>
                        </a:lnSpc>
                        <a:spcAft>
                          <a:spcPts val="0"/>
                        </a:spcAft>
                      </a:pPr>
                      <a:r>
                        <a:rPr lang="de-DE" sz="1800">
                          <a:effectLst/>
                          <a:latin typeface="Calibri" panose="020F0502020204030204" pitchFamily="34" charset="0"/>
                          <a:ea typeface="Calibri" panose="020F0502020204030204" pitchFamily="34" charset="0"/>
                          <a:cs typeface="Times New Roman" panose="02020603050405020304" pitchFamily="18" charset="0"/>
                        </a:rPr>
                        <a:t>Kategorie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0"/>
                        </a:spcAft>
                      </a:pPr>
                      <a:r>
                        <a:rPr lang="de-DE" sz="1800" dirty="0">
                          <a:effectLst/>
                          <a:latin typeface="Calibri" panose="020F0502020204030204" pitchFamily="34" charset="0"/>
                          <a:ea typeface="Calibri" panose="020F0502020204030204" pitchFamily="34" charset="0"/>
                          <a:cs typeface="Times New Roman" panose="02020603050405020304" pitchFamily="18" charset="0"/>
                        </a:rPr>
                        <a:t>Primäre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02202546"/>
                  </a:ext>
                </a:extLst>
              </a:tr>
              <a:tr h="269208">
                <a:tc>
                  <a:txBody>
                    <a:bodyPr/>
                    <a:lstStyle/>
                    <a:p>
                      <a:pPr>
                        <a:lnSpc>
                          <a:spcPct val="107000"/>
                        </a:lnSpc>
                        <a:spcAft>
                          <a:spcPts val="0"/>
                        </a:spcAft>
                      </a:pPr>
                      <a:r>
                        <a:rPr lang="de-DE" sz="1800">
                          <a:effectLst/>
                          <a:latin typeface="Calibri" panose="020F0502020204030204" pitchFamily="34" charset="0"/>
                          <a:ea typeface="Calibri" panose="020F0502020204030204" pitchFamily="34" charset="0"/>
                          <a:cs typeface="Times New Roman" panose="02020603050405020304" pitchFamily="18" charset="0"/>
                        </a:rPr>
                        <a:t>Vorbedingung</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0"/>
                        </a:spcAft>
                      </a:pPr>
                      <a:r>
                        <a:rPr lang="de-DE" sz="1800" dirty="0">
                          <a:effectLst/>
                          <a:latin typeface="Calibri" panose="020F0502020204030204" pitchFamily="34" charset="0"/>
                          <a:ea typeface="Calibri" panose="020F0502020204030204" pitchFamily="34" charset="0"/>
                          <a:cs typeface="Times New Roman" panose="02020603050405020304" pitchFamily="18" charset="0"/>
                        </a:rPr>
                        <a:t>Kontakt Details des Kunde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43584835"/>
                  </a:ext>
                </a:extLst>
              </a:tr>
              <a:tr h="269208">
                <a:tc>
                  <a:txBody>
                    <a:bodyPr/>
                    <a:lstStyle/>
                    <a:p>
                      <a:pPr>
                        <a:lnSpc>
                          <a:spcPct val="107000"/>
                        </a:lnSpc>
                        <a:spcAft>
                          <a:spcPts val="0"/>
                        </a:spcAft>
                      </a:pPr>
                      <a:r>
                        <a:rPr lang="de-DE" sz="1800" dirty="0">
                          <a:effectLst/>
                          <a:latin typeface="Calibri" panose="020F0502020204030204" pitchFamily="34" charset="0"/>
                          <a:ea typeface="Calibri" panose="020F0502020204030204" pitchFamily="34" charset="0"/>
                          <a:cs typeface="Times New Roman" panose="02020603050405020304" pitchFamily="18" charset="0"/>
                        </a:rPr>
                        <a:t>Nachbedingung Erfolg</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0"/>
                        </a:spcAft>
                      </a:pPr>
                      <a:r>
                        <a:rPr lang="de-DE" sz="1800" dirty="0">
                          <a:effectLst/>
                          <a:latin typeface="Calibri" panose="020F0502020204030204" pitchFamily="34" charset="0"/>
                          <a:ea typeface="Calibri" panose="020F0502020204030204" pitchFamily="34" charset="0"/>
                          <a:cs typeface="Times New Roman" panose="02020603050405020304" pitchFamily="18" charset="0"/>
                        </a:rPr>
                        <a:t>Der Kunde kann kontaktiert werden </a:t>
                      </a:r>
                      <a:r>
                        <a:rPr lang="de-DE" sz="1800" dirty="0">
                          <a:effectLst/>
                          <a:latin typeface="Calibri" panose="020F0502020204030204" pitchFamily="34" charset="0"/>
                          <a:ea typeface="Calibri" panose="020F0502020204030204" pitchFamily="34" charset="0"/>
                          <a:cs typeface="Times New Roman" panose="02020603050405020304" pitchFamily="18" charset="0"/>
                          <a:sym typeface="Wingdings" panose="05000000000000000000" pitchFamily="2" charset="2"/>
                        </a:rPr>
                        <a:t> Daten aktuell</a:t>
                      </a:r>
                      <a:endParaRPr lang="de-DE"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76054639"/>
                  </a:ext>
                </a:extLst>
              </a:tr>
              <a:tr h="269208">
                <a:tc>
                  <a:txBody>
                    <a:bodyPr/>
                    <a:lstStyle/>
                    <a:p>
                      <a:pPr>
                        <a:lnSpc>
                          <a:spcPct val="107000"/>
                        </a:lnSpc>
                        <a:spcAft>
                          <a:spcPts val="0"/>
                        </a:spcAft>
                      </a:pPr>
                      <a:r>
                        <a:rPr lang="de-DE" sz="1800">
                          <a:effectLst/>
                          <a:latin typeface="Calibri" panose="020F0502020204030204" pitchFamily="34" charset="0"/>
                          <a:ea typeface="Calibri" panose="020F0502020204030204" pitchFamily="34" charset="0"/>
                          <a:cs typeface="Times New Roman" panose="02020603050405020304" pitchFamily="18" charset="0"/>
                        </a:rPr>
                        <a:t>Nachbedingung Fehlschlag</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0"/>
                        </a:spcAft>
                      </a:pPr>
                      <a:r>
                        <a:rPr lang="de-DE" sz="1800" dirty="0">
                          <a:effectLst/>
                          <a:latin typeface="Calibri" panose="020F0502020204030204" pitchFamily="34" charset="0"/>
                          <a:ea typeface="Calibri" panose="020F0502020204030204" pitchFamily="34" charset="0"/>
                          <a:cs typeface="Times New Roman" panose="02020603050405020304" pitchFamily="18" charset="0"/>
                        </a:rPr>
                        <a:t>Kundendaten sind falsch</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27730335"/>
                  </a:ext>
                </a:extLst>
              </a:tr>
              <a:tr h="269208">
                <a:tc>
                  <a:txBody>
                    <a:bodyPr/>
                    <a:lstStyle/>
                    <a:p>
                      <a:pPr>
                        <a:lnSpc>
                          <a:spcPct val="107000"/>
                        </a:lnSpc>
                        <a:spcAft>
                          <a:spcPts val="0"/>
                        </a:spcAft>
                      </a:pPr>
                      <a:r>
                        <a:rPr lang="de-DE" sz="1800">
                          <a:effectLst/>
                          <a:latin typeface="Calibri" panose="020F0502020204030204" pitchFamily="34" charset="0"/>
                          <a:ea typeface="Calibri" panose="020F0502020204030204" pitchFamily="34" charset="0"/>
                          <a:cs typeface="Times New Roman" panose="02020603050405020304" pitchFamily="18" charset="0"/>
                        </a:rPr>
                        <a:t>Akteure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0"/>
                        </a:spcAft>
                      </a:pPr>
                      <a:r>
                        <a:rPr lang="de-DE" sz="1800" dirty="0">
                          <a:effectLst/>
                          <a:latin typeface="Calibri" panose="020F0502020204030204" pitchFamily="34" charset="0"/>
                          <a:ea typeface="Calibri" panose="020F0502020204030204" pitchFamily="34" charset="0"/>
                          <a:cs typeface="Times New Roman" panose="02020603050405020304" pitchFamily="18" charset="0"/>
                        </a:rPr>
                        <a:t>Mitarbeiter, Kunde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60319185"/>
                  </a:ext>
                </a:extLst>
              </a:tr>
              <a:tr h="269208">
                <a:tc>
                  <a:txBody>
                    <a:bodyPr/>
                    <a:lstStyle/>
                    <a:p>
                      <a:pPr>
                        <a:lnSpc>
                          <a:spcPct val="107000"/>
                        </a:lnSpc>
                        <a:spcAft>
                          <a:spcPts val="0"/>
                        </a:spcAft>
                      </a:pPr>
                      <a:r>
                        <a:rPr lang="de-DE" sz="1800">
                          <a:effectLst/>
                          <a:latin typeface="Calibri" panose="020F0502020204030204" pitchFamily="34" charset="0"/>
                          <a:ea typeface="Calibri" panose="020F0502020204030204" pitchFamily="34" charset="0"/>
                          <a:cs typeface="Times New Roman" panose="02020603050405020304" pitchFamily="18" charset="0"/>
                        </a:rPr>
                        <a:t>Auslösendes Ereignis</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0"/>
                        </a:spcAft>
                      </a:pPr>
                      <a:r>
                        <a:rPr lang="de-DE" sz="1800" dirty="0">
                          <a:effectLst/>
                          <a:latin typeface="Calibri" panose="020F0502020204030204" pitchFamily="34" charset="0"/>
                          <a:ea typeface="Calibri" panose="020F0502020204030204" pitchFamily="34" charset="0"/>
                          <a:cs typeface="Times New Roman" panose="02020603050405020304" pitchFamily="18" charset="0"/>
                        </a:rPr>
                        <a:t>In regelmäßigem Kontakt mit dem Kunden zu bleiben</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42925188"/>
                  </a:ext>
                </a:extLst>
              </a:tr>
              <a:tr h="1114221">
                <a:tc>
                  <a:txBody>
                    <a:bodyPr/>
                    <a:lstStyle/>
                    <a:p>
                      <a:pPr>
                        <a:lnSpc>
                          <a:spcPct val="107000"/>
                        </a:lnSpc>
                        <a:spcAft>
                          <a:spcPts val="0"/>
                        </a:spcAft>
                      </a:pPr>
                      <a:r>
                        <a:rPr lang="de-DE" sz="1800">
                          <a:effectLst/>
                          <a:latin typeface="Calibri" panose="020F0502020204030204" pitchFamily="34" charset="0"/>
                          <a:ea typeface="Calibri" panose="020F0502020204030204" pitchFamily="34" charset="0"/>
                          <a:cs typeface="Times New Roman" panose="02020603050405020304" pitchFamily="18" charset="0"/>
                        </a:rPr>
                        <a:t>Beschreibung</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0"/>
                        </a:spcAft>
                      </a:pPr>
                      <a:r>
                        <a:rPr lang="de-DE" sz="1800" dirty="0">
                          <a:effectLst/>
                          <a:latin typeface="Calibri" panose="020F0502020204030204" pitchFamily="34" charset="0"/>
                          <a:ea typeface="Calibri" panose="020F0502020204030204" pitchFamily="34" charset="0"/>
                          <a:cs typeface="Times New Roman" panose="02020603050405020304" pitchFamily="18" charset="0"/>
                        </a:rPr>
                        <a:t>1. Aufnahme von Kundendaten beim ersten Kontakt </a:t>
                      </a:r>
                    </a:p>
                    <a:p>
                      <a:pPr>
                        <a:lnSpc>
                          <a:spcPct val="107000"/>
                        </a:lnSpc>
                        <a:spcAft>
                          <a:spcPts val="0"/>
                        </a:spcAft>
                      </a:pPr>
                      <a:r>
                        <a:rPr lang="de-DE" sz="1800" dirty="0">
                          <a:effectLst/>
                          <a:latin typeface="Calibri" panose="020F0502020204030204" pitchFamily="34" charset="0"/>
                          <a:ea typeface="Calibri" panose="020F0502020204030204" pitchFamily="34" charset="0"/>
                          <a:cs typeface="Times New Roman" panose="02020603050405020304" pitchFamily="18" charset="0"/>
                        </a:rPr>
                        <a:t>2. prüfen, ob diese bereits vorhanden sind</a:t>
                      </a:r>
                    </a:p>
                    <a:p>
                      <a:pPr>
                        <a:lnSpc>
                          <a:spcPct val="107000"/>
                        </a:lnSpc>
                        <a:spcAft>
                          <a:spcPts val="0"/>
                        </a:spcAft>
                      </a:pPr>
                      <a:r>
                        <a:rPr lang="de-DE" sz="1800" dirty="0">
                          <a:effectLst/>
                          <a:latin typeface="Calibri" panose="020F0502020204030204" pitchFamily="34" charset="0"/>
                          <a:ea typeface="Calibri" panose="020F0502020204030204" pitchFamily="34" charset="0"/>
                          <a:cs typeface="Times New Roman" panose="02020603050405020304" pitchFamily="18" charset="0"/>
                        </a:rPr>
                        <a:t>3. wenn ja, kontrollieren ob diese aktuell sind</a:t>
                      </a:r>
                    </a:p>
                    <a:p>
                      <a:pPr>
                        <a:lnSpc>
                          <a:spcPct val="107000"/>
                        </a:lnSpc>
                        <a:spcAft>
                          <a:spcPts val="0"/>
                        </a:spcAft>
                      </a:pPr>
                      <a:r>
                        <a:rPr lang="de-DE" sz="1800" dirty="0">
                          <a:effectLst/>
                          <a:latin typeface="Calibri" panose="020F0502020204030204" pitchFamily="34" charset="0"/>
                          <a:ea typeface="Calibri" panose="020F0502020204030204" pitchFamily="34" charset="0"/>
                          <a:cs typeface="Times New Roman" panose="02020603050405020304" pitchFamily="18" charset="0"/>
                        </a:rPr>
                        <a:t>4. falls neue Kunde, Kontakt Details abspeichern</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53784055"/>
                  </a:ext>
                </a:extLst>
              </a:tr>
              <a:tr h="269208">
                <a:tc>
                  <a:txBody>
                    <a:bodyPr/>
                    <a:lstStyle/>
                    <a:p>
                      <a:pPr>
                        <a:lnSpc>
                          <a:spcPct val="107000"/>
                        </a:lnSpc>
                        <a:spcAft>
                          <a:spcPts val="0"/>
                        </a:spcAft>
                      </a:pPr>
                      <a:r>
                        <a:rPr lang="de-DE" sz="1800">
                          <a:effectLst/>
                          <a:latin typeface="Calibri" panose="020F0502020204030204" pitchFamily="34" charset="0"/>
                          <a:ea typeface="Calibri" panose="020F0502020204030204" pitchFamily="34" charset="0"/>
                          <a:cs typeface="Times New Roman" panose="02020603050405020304" pitchFamily="18" charset="0"/>
                        </a:rPr>
                        <a:t>Erweiterungen</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0"/>
                        </a:spcAft>
                      </a:pPr>
                      <a:r>
                        <a:rPr lang="de-DE" sz="1800" dirty="0">
                          <a:effectLst/>
                          <a:latin typeface="Calibri" panose="020F0502020204030204" pitchFamily="34" charset="0"/>
                          <a:ea typeface="Calibri" panose="020F0502020204030204" pitchFamily="34" charset="0"/>
                          <a:cs typeface="Times New Roman" panose="02020603050405020304" pitchFamily="18" charset="0"/>
                        </a:rPr>
                        <a:t>3a Daten ändern</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46970225"/>
                  </a:ext>
                </a:extLst>
              </a:tr>
              <a:tr h="269208">
                <a:tc>
                  <a:txBody>
                    <a:bodyPr/>
                    <a:lstStyle/>
                    <a:p>
                      <a:pPr>
                        <a:lnSpc>
                          <a:spcPct val="107000"/>
                        </a:lnSpc>
                        <a:spcAft>
                          <a:spcPts val="0"/>
                        </a:spcAft>
                      </a:pPr>
                      <a:r>
                        <a:rPr lang="de-DE" sz="1800" dirty="0">
                          <a:effectLst/>
                          <a:latin typeface="Calibri" panose="020F0502020204030204" pitchFamily="34" charset="0"/>
                          <a:ea typeface="Calibri" panose="020F0502020204030204" pitchFamily="34" charset="0"/>
                          <a:cs typeface="Times New Roman" panose="02020603050405020304" pitchFamily="18" charset="0"/>
                        </a:rPr>
                        <a:t>Alternativen</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0"/>
                        </a:spcAft>
                      </a:pPr>
                      <a:r>
                        <a:rPr lang="de-DE" sz="1800" dirty="0">
                          <a:effectLst/>
                          <a:latin typeface="Calibri" panose="020F0502020204030204" pitchFamily="34" charset="0"/>
                          <a:ea typeface="Calibri" panose="020F0502020204030204" pitchFamily="34" charset="0"/>
                          <a:cs typeface="Times New Roman" panose="02020603050405020304" pitchFamily="18" charset="0"/>
                        </a:rPr>
                        <a: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87537606"/>
                  </a:ext>
                </a:extLst>
              </a:tr>
            </a:tbl>
          </a:graphicData>
        </a:graphic>
      </p:graphicFrame>
    </p:spTree>
    <p:extLst>
      <p:ext uri="{BB962C8B-B14F-4D97-AF65-F5344CB8AC3E}">
        <p14:creationId xmlns:p14="http://schemas.microsoft.com/office/powerpoint/2010/main" val="18986344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01BEC5F-B1AA-42EA-B5EC-58DC0432B56B}"/>
              </a:ext>
            </a:extLst>
          </p:cNvPr>
          <p:cNvSpPr>
            <a:spLocks noGrp="1"/>
          </p:cNvSpPr>
          <p:nvPr>
            <p:ph type="title"/>
          </p:nvPr>
        </p:nvSpPr>
        <p:spPr>
          <a:xfrm>
            <a:off x="838200" y="365125"/>
            <a:ext cx="10515600" cy="732155"/>
          </a:xfrm>
        </p:spPr>
        <p:txBody>
          <a:bodyPr/>
          <a:lstStyle/>
          <a:p>
            <a:r>
              <a:rPr lang="de-DE" b="1" dirty="0"/>
              <a:t>UML</a:t>
            </a:r>
          </a:p>
        </p:txBody>
      </p:sp>
      <p:sp>
        <p:nvSpPr>
          <p:cNvPr id="3" name="Inhaltsplatzhalter 2">
            <a:extLst>
              <a:ext uri="{FF2B5EF4-FFF2-40B4-BE49-F238E27FC236}">
                <a16:creationId xmlns:a16="http://schemas.microsoft.com/office/drawing/2014/main" id="{C5298C59-EB27-48E1-BA33-0EC8E32454A0}"/>
              </a:ext>
            </a:extLst>
          </p:cNvPr>
          <p:cNvSpPr>
            <a:spLocks noGrp="1"/>
          </p:cNvSpPr>
          <p:nvPr>
            <p:ph idx="1"/>
          </p:nvPr>
        </p:nvSpPr>
        <p:spPr>
          <a:xfrm>
            <a:off x="838200" y="1097280"/>
            <a:ext cx="10515600" cy="452845"/>
          </a:xfrm>
        </p:spPr>
        <p:txBody>
          <a:bodyPr>
            <a:normAutofit lnSpcReduction="10000"/>
          </a:bodyPr>
          <a:lstStyle/>
          <a:p>
            <a:pPr marL="0" indent="0">
              <a:buNone/>
            </a:pPr>
            <a:r>
              <a:rPr lang="de-DE" dirty="0"/>
              <a:t>Use-Case-Schablone oder Aktivitätsdiagramme</a:t>
            </a:r>
          </a:p>
        </p:txBody>
      </p:sp>
      <p:sp>
        <p:nvSpPr>
          <p:cNvPr id="4" name="Textfeld 3">
            <a:extLst>
              <a:ext uri="{FF2B5EF4-FFF2-40B4-BE49-F238E27FC236}">
                <a16:creationId xmlns:a16="http://schemas.microsoft.com/office/drawing/2014/main" id="{7471A3AF-FF5B-4775-8EDB-04C23FACF423}"/>
              </a:ext>
            </a:extLst>
          </p:cNvPr>
          <p:cNvSpPr txBox="1"/>
          <p:nvPr/>
        </p:nvSpPr>
        <p:spPr>
          <a:xfrm>
            <a:off x="905933" y="1727200"/>
            <a:ext cx="8983133" cy="4401205"/>
          </a:xfrm>
          <a:prstGeom prst="rect">
            <a:avLst/>
          </a:prstGeom>
          <a:noFill/>
        </p:spPr>
        <p:txBody>
          <a:bodyPr wrap="square" rtlCol="0">
            <a:spAutoFit/>
          </a:bodyPr>
          <a:lstStyle/>
          <a:p>
            <a:r>
              <a:rPr lang="de-DE" sz="2800" dirty="0"/>
              <a:t>Probleme bei der Use-Case-Schablone:</a:t>
            </a:r>
          </a:p>
          <a:p>
            <a:pPr marL="457200" indent="-457200">
              <a:buFont typeface="Wingdings" panose="05000000000000000000" pitchFamily="2" charset="2"/>
              <a:buChar char="Ø"/>
            </a:pPr>
            <a:r>
              <a:rPr lang="de-DE" sz="2800" dirty="0"/>
              <a:t>Beschreibt sequenziellen Ablauf auch da, wo fachlich keine bestimmte Reihenfolge notwendig ist</a:t>
            </a:r>
          </a:p>
          <a:p>
            <a:pPr marL="457200" indent="-457200">
              <a:buFont typeface="Wingdings" panose="05000000000000000000" pitchFamily="2" charset="2"/>
              <a:buChar char="Ø"/>
            </a:pPr>
            <a:r>
              <a:rPr lang="de-DE" sz="2800" dirty="0"/>
              <a:t>Schwierig, komplexere Abläufe mit Fallunterscheidungen präzise zu beschreiben</a:t>
            </a:r>
          </a:p>
          <a:p>
            <a:endParaRPr lang="de-DE" sz="2800" dirty="0"/>
          </a:p>
          <a:p>
            <a:r>
              <a:rPr lang="de-DE" sz="2800" b="1" dirty="0"/>
              <a:t>Lösung:</a:t>
            </a:r>
            <a:r>
              <a:rPr lang="de-DE" sz="2800" dirty="0"/>
              <a:t> </a:t>
            </a:r>
          </a:p>
          <a:p>
            <a:r>
              <a:rPr lang="de-DE" sz="2800" dirty="0"/>
              <a:t>Aktivitätsdiagramme (UML)</a:t>
            </a:r>
          </a:p>
          <a:p>
            <a:pPr marL="457200" indent="-457200">
              <a:buFont typeface="Wingdings" panose="05000000000000000000" pitchFamily="2" charset="2"/>
              <a:buChar char="Ø"/>
            </a:pPr>
            <a:r>
              <a:rPr lang="de-DE" sz="2800" dirty="0"/>
              <a:t>unterstützen nebenläufige Aktivitäten</a:t>
            </a:r>
          </a:p>
          <a:p>
            <a:pPr marL="457200" indent="-457200">
              <a:buFont typeface="Wingdings" panose="05000000000000000000" pitchFamily="2" charset="2"/>
              <a:buChar char="Ø"/>
            </a:pPr>
            <a:r>
              <a:rPr lang="de-DE" sz="2800" dirty="0"/>
              <a:t>unterstützen Fallunterscheidungen</a:t>
            </a:r>
          </a:p>
        </p:txBody>
      </p:sp>
    </p:spTree>
    <p:extLst>
      <p:ext uri="{BB962C8B-B14F-4D97-AF65-F5344CB8AC3E}">
        <p14:creationId xmlns:p14="http://schemas.microsoft.com/office/powerpoint/2010/main" val="41241195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01BEC5F-B1AA-42EA-B5EC-58DC0432B56B}"/>
              </a:ext>
            </a:extLst>
          </p:cNvPr>
          <p:cNvSpPr>
            <a:spLocks noGrp="1"/>
          </p:cNvSpPr>
          <p:nvPr>
            <p:ph type="title"/>
          </p:nvPr>
        </p:nvSpPr>
        <p:spPr>
          <a:xfrm>
            <a:off x="838200" y="365125"/>
            <a:ext cx="10515600" cy="732155"/>
          </a:xfrm>
        </p:spPr>
        <p:txBody>
          <a:bodyPr/>
          <a:lstStyle/>
          <a:p>
            <a:r>
              <a:rPr lang="de-DE" b="1" dirty="0"/>
              <a:t>Anforderungsanalyse / UML</a:t>
            </a:r>
          </a:p>
        </p:txBody>
      </p:sp>
      <p:sp>
        <p:nvSpPr>
          <p:cNvPr id="3" name="Inhaltsplatzhalter 2">
            <a:extLst>
              <a:ext uri="{FF2B5EF4-FFF2-40B4-BE49-F238E27FC236}">
                <a16:creationId xmlns:a16="http://schemas.microsoft.com/office/drawing/2014/main" id="{C5298C59-EB27-48E1-BA33-0EC8E32454A0}"/>
              </a:ext>
            </a:extLst>
          </p:cNvPr>
          <p:cNvSpPr>
            <a:spLocks noGrp="1"/>
          </p:cNvSpPr>
          <p:nvPr>
            <p:ph idx="1"/>
          </p:nvPr>
        </p:nvSpPr>
        <p:spPr>
          <a:xfrm>
            <a:off x="838200" y="1097281"/>
            <a:ext cx="10515600" cy="452845"/>
          </a:xfrm>
        </p:spPr>
        <p:txBody>
          <a:bodyPr>
            <a:normAutofit lnSpcReduction="10000"/>
          </a:bodyPr>
          <a:lstStyle/>
          <a:p>
            <a:pPr marL="0" indent="0">
              <a:buNone/>
            </a:pPr>
            <a:r>
              <a:rPr lang="de-DE" dirty="0"/>
              <a:t>Mögliche Probleme</a:t>
            </a:r>
          </a:p>
        </p:txBody>
      </p:sp>
      <p:graphicFrame>
        <p:nvGraphicFramePr>
          <p:cNvPr id="9" name="Tabelle 8">
            <a:extLst>
              <a:ext uri="{FF2B5EF4-FFF2-40B4-BE49-F238E27FC236}">
                <a16:creationId xmlns:a16="http://schemas.microsoft.com/office/drawing/2014/main" id="{1CD4F55E-F932-467B-A6B4-C7D08AE217BE}"/>
              </a:ext>
            </a:extLst>
          </p:cNvPr>
          <p:cNvGraphicFramePr>
            <a:graphicFrameLocks noGrp="1"/>
          </p:cNvGraphicFramePr>
          <p:nvPr>
            <p:extLst>
              <p:ext uri="{D42A27DB-BD31-4B8C-83A1-F6EECF244321}">
                <p14:modId xmlns:p14="http://schemas.microsoft.com/office/powerpoint/2010/main" val="2418094113"/>
              </p:ext>
            </p:extLst>
          </p:nvPr>
        </p:nvGraphicFramePr>
        <p:xfrm>
          <a:off x="948689" y="1550126"/>
          <a:ext cx="10886259" cy="4947304"/>
        </p:xfrm>
        <a:graphic>
          <a:graphicData uri="http://schemas.openxmlformats.org/drawingml/2006/table">
            <a:tbl>
              <a:tblPr/>
              <a:tblGrid>
                <a:gridCol w="3405597">
                  <a:extLst>
                    <a:ext uri="{9D8B030D-6E8A-4147-A177-3AD203B41FA5}">
                      <a16:colId xmlns:a16="http://schemas.microsoft.com/office/drawing/2014/main" val="686892779"/>
                    </a:ext>
                  </a:extLst>
                </a:gridCol>
                <a:gridCol w="3230880">
                  <a:extLst>
                    <a:ext uri="{9D8B030D-6E8A-4147-A177-3AD203B41FA5}">
                      <a16:colId xmlns:a16="http://schemas.microsoft.com/office/drawing/2014/main" val="3169356108"/>
                    </a:ext>
                  </a:extLst>
                </a:gridCol>
                <a:gridCol w="4249782">
                  <a:extLst>
                    <a:ext uri="{9D8B030D-6E8A-4147-A177-3AD203B41FA5}">
                      <a16:colId xmlns:a16="http://schemas.microsoft.com/office/drawing/2014/main" val="886320017"/>
                    </a:ext>
                  </a:extLst>
                </a:gridCol>
              </a:tblGrid>
              <a:tr h="398200">
                <a:tc>
                  <a:txBody>
                    <a:bodyPr/>
                    <a:lstStyle/>
                    <a:p>
                      <a:pPr algn="ctr" fontAlgn="ctr"/>
                      <a:r>
                        <a:rPr lang="de-DE" sz="2400" b="1" i="0" u="none" strike="noStrike" dirty="0">
                          <a:solidFill>
                            <a:srgbClr val="000000"/>
                          </a:solidFill>
                          <a:effectLst/>
                          <a:latin typeface="Calibri" panose="020F0502020204030204" pitchFamily="34" charset="0"/>
                        </a:rPr>
                        <a:t>Typische Probleme </a:t>
                      </a:r>
                    </a:p>
                  </a:txBody>
                  <a:tcPr marL="7620" marR="7620" marT="762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tcPr>
                </a:tc>
                <a:tc>
                  <a:txBody>
                    <a:bodyPr/>
                    <a:lstStyle/>
                    <a:p>
                      <a:pPr algn="ctr" fontAlgn="ctr"/>
                      <a:r>
                        <a:rPr lang="de-DE" sz="2400" b="1" i="0" u="none" strike="noStrike" dirty="0">
                          <a:solidFill>
                            <a:srgbClr val="000000"/>
                          </a:solidFill>
                          <a:effectLst/>
                          <a:latin typeface="Calibri" panose="020F0502020204030204" pitchFamily="34" charset="0"/>
                        </a:rPr>
                        <a:t>Typische Ursachen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tcPr>
                </a:tc>
                <a:tc>
                  <a:txBody>
                    <a:bodyPr/>
                    <a:lstStyle/>
                    <a:p>
                      <a:pPr algn="ctr" fontAlgn="ctr"/>
                      <a:r>
                        <a:rPr lang="de-DE" sz="2400" b="1" i="0" u="none" strike="noStrike" dirty="0">
                          <a:solidFill>
                            <a:srgbClr val="000000"/>
                          </a:solidFill>
                          <a:effectLst/>
                          <a:latin typeface="Calibri" panose="020F0502020204030204" pitchFamily="34" charset="0"/>
                        </a:rPr>
                        <a:t>Grundsätze</a:t>
                      </a:r>
                    </a:p>
                  </a:txBody>
                  <a:tcPr marL="7620" marR="7620" marT="762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tcPr>
                </a:tc>
                <a:extLst>
                  <a:ext uri="{0D108BD9-81ED-4DB2-BD59-A6C34878D82A}">
                    <a16:rowId xmlns:a16="http://schemas.microsoft.com/office/drawing/2014/main" val="3213428832"/>
                  </a:ext>
                </a:extLst>
              </a:tr>
              <a:tr h="807462">
                <a:tc>
                  <a:txBody>
                    <a:bodyPr/>
                    <a:lstStyle/>
                    <a:p>
                      <a:pPr algn="l" fontAlgn="t"/>
                      <a:r>
                        <a:rPr lang="de-DE" sz="2000" b="0" i="0" u="none" strike="noStrike" dirty="0">
                          <a:solidFill>
                            <a:srgbClr val="000000"/>
                          </a:solidFill>
                          <a:effectLst/>
                          <a:latin typeface="Calibri" panose="020F0502020204030204" pitchFamily="34" charset="0"/>
                        </a:rPr>
                        <a:t>nicht realisierte Funktionen und Features </a:t>
                      </a:r>
                    </a:p>
                  </a:txBody>
                  <a:tcPr marL="7620" marR="7620" marT="7620" marB="0">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de-DE" sz="2000" b="0" i="0" u="none" strike="noStrike" dirty="0">
                          <a:solidFill>
                            <a:srgbClr val="000000"/>
                          </a:solidFill>
                          <a:effectLst/>
                          <a:latin typeface="Calibri" panose="020F0502020204030204" pitchFamily="34" charset="0"/>
                        </a:rPr>
                        <a:t>ungenügende oder nicht rechtzeitige Beteiligung der Kunden / Auftraggeber </a:t>
                      </a:r>
                    </a:p>
                  </a:txBody>
                  <a:tcPr marL="7620" marR="7620" marT="762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de-DE" sz="2000" b="0" i="0" u="none" strike="noStrike" dirty="0">
                          <a:solidFill>
                            <a:srgbClr val="000000"/>
                          </a:solidFill>
                          <a:effectLst/>
                          <a:latin typeface="Calibri" panose="020F0502020204030204" pitchFamily="34" charset="0"/>
                        </a:rPr>
                        <a:t>Einbezug und Beratung der Kunden / Auftraggeber so früh wie möglich</a:t>
                      </a:r>
                    </a:p>
                  </a:txBody>
                  <a:tcPr marL="7620" marR="7620" marT="7620" marB="0">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83131620"/>
                  </a:ext>
                </a:extLst>
              </a:tr>
              <a:tr h="1061868">
                <a:tc>
                  <a:txBody>
                    <a:bodyPr/>
                    <a:lstStyle/>
                    <a:p>
                      <a:pPr algn="l" fontAlgn="t"/>
                      <a:r>
                        <a:rPr lang="de-DE" sz="2000" b="0" i="0" u="none" strike="noStrike" dirty="0">
                          <a:solidFill>
                            <a:srgbClr val="000000"/>
                          </a:solidFill>
                          <a:effectLst/>
                          <a:latin typeface="Calibri" panose="020F0502020204030204" pitchFamily="34" charset="0"/>
                        </a:rPr>
                        <a:t>unnötige und nicht gewünschte Funktionen und Features</a:t>
                      </a:r>
                    </a:p>
                  </a:txBody>
                  <a:tcPr marL="7620" marR="7620" marT="7620" marB="0">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de-DE" sz="2000" b="0" i="0" u="none" strike="noStrike" dirty="0">
                          <a:solidFill>
                            <a:srgbClr val="000000"/>
                          </a:solidFill>
                          <a:effectLst/>
                          <a:latin typeface="Calibri" panose="020F0502020204030204" pitchFamily="34" charset="0"/>
                        </a:rPr>
                        <a:t> „Vergoldung“ von Produkten </a:t>
                      </a:r>
                    </a:p>
                  </a:txBody>
                  <a:tcPr marL="7620" marR="7620" marT="762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de-DE" sz="2000" b="0" i="0" u="none" strike="noStrike" dirty="0">
                          <a:solidFill>
                            <a:srgbClr val="000000"/>
                          </a:solidFill>
                          <a:effectLst/>
                          <a:latin typeface="Calibri" panose="020F0502020204030204" pitchFamily="34" charset="0"/>
                        </a:rPr>
                        <a:t>Analyse und Priorisierung der Anforderungen nach Machbarkeit, Kosten und Terminen</a:t>
                      </a:r>
                    </a:p>
                  </a:txBody>
                  <a:tcPr marL="7620" marR="7620" marT="7620" marB="0">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76438799"/>
                  </a:ext>
                </a:extLst>
              </a:tr>
              <a:tr h="1061868">
                <a:tc>
                  <a:txBody>
                    <a:bodyPr/>
                    <a:lstStyle/>
                    <a:p>
                      <a:pPr algn="l" fontAlgn="t"/>
                      <a:r>
                        <a:rPr lang="de-DE" sz="2000" b="0" i="0" u="none" strike="noStrike" dirty="0">
                          <a:solidFill>
                            <a:srgbClr val="000000"/>
                          </a:solidFill>
                          <a:effectLst/>
                          <a:latin typeface="Calibri" panose="020F0502020204030204" pitchFamily="34" charset="0"/>
                        </a:rPr>
                        <a:t>Ständige Änderungswünsche</a:t>
                      </a:r>
                      <a:br>
                        <a:rPr lang="de-DE" sz="2000" b="0" i="0" u="none" strike="noStrike" dirty="0">
                          <a:solidFill>
                            <a:srgbClr val="000000"/>
                          </a:solidFill>
                          <a:effectLst/>
                          <a:latin typeface="Calibri" panose="020F0502020204030204" pitchFamily="34" charset="0"/>
                        </a:rPr>
                      </a:br>
                      <a:r>
                        <a:rPr lang="de-DE" sz="2000" b="0" i="0" u="none" strike="noStrike" dirty="0">
                          <a:solidFill>
                            <a:srgbClr val="000000"/>
                          </a:solidFill>
                          <a:effectLst/>
                          <a:latin typeface="Calibri" panose="020F0502020204030204" pitchFamily="34" charset="0"/>
                        </a:rPr>
                        <a:t>und Überarbeitungen in der</a:t>
                      </a:r>
                      <a:br>
                        <a:rPr lang="de-DE" sz="2000" b="0" i="0" u="none" strike="noStrike" dirty="0">
                          <a:solidFill>
                            <a:srgbClr val="000000"/>
                          </a:solidFill>
                          <a:effectLst/>
                          <a:latin typeface="Calibri" panose="020F0502020204030204" pitchFamily="34" charset="0"/>
                        </a:rPr>
                      </a:br>
                      <a:r>
                        <a:rPr lang="de-DE" sz="2000" b="0" i="0" u="none" strike="noStrike" dirty="0">
                          <a:solidFill>
                            <a:srgbClr val="000000"/>
                          </a:solidFill>
                          <a:effectLst/>
                          <a:latin typeface="Calibri" panose="020F0502020204030204" pitchFamily="34" charset="0"/>
                        </a:rPr>
                        <a:t>Produktentwicklung</a:t>
                      </a:r>
                      <a:br>
                        <a:rPr lang="de-DE" sz="2000" b="0" i="0" u="none" strike="noStrike" dirty="0">
                          <a:solidFill>
                            <a:srgbClr val="000000"/>
                          </a:solidFill>
                          <a:effectLst/>
                          <a:latin typeface="Calibri" panose="020F0502020204030204" pitchFamily="34" charset="0"/>
                        </a:rPr>
                      </a:br>
                      <a:endParaRPr lang="de-DE" sz="2000" b="0" i="0" u="none" strike="noStrike" dirty="0">
                        <a:solidFill>
                          <a:srgbClr val="000000"/>
                        </a:solidFill>
                        <a:effectLst/>
                        <a:latin typeface="Calibri" panose="020F0502020204030204" pitchFamily="34" charset="0"/>
                      </a:endParaRPr>
                    </a:p>
                  </a:txBody>
                  <a:tcPr marL="7620" marR="7620" marT="7620" marB="0">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de-DE" sz="2000" b="0" i="0" u="none" strike="noStrike" dirty="0">
                          <a:solidFill>
                            <a:srgbClr val="000000"/>
                          </a:solidFill>
                          <a:effectLst/>
                          <a:latin typeface="Calibri" panose="020F0502020204030204" pitchFamily="34" charset="0"/>
                        </a:rPr>
                        <a:t>„Einschleichende</a:t>
                      </a:r>
                      <a:br>
                        <a:rPr lang="de-DE" sz="2000" b="0" i="0" u="none" strike="noStrike" dirty="0">
                          <a:solidFill>
                            <a:srgbClr val="000000"/>
                          </a:solidFill>
                          <a:effectLst/>
                          <a:latin typeface="Calibri" panose="020F0502020204030204" pitchFamily="34" charset="0"/>
                        </a:rPr>
                      </a:br>
                      <a:r>
                        <a:rPr lang="de-DE" sz="2000" b="0" i="0" u="none" strike="noStrike" dirty="0">
                          <a:solidFill>
                            <a:srgbClr val="000000"/>
                          </a:solidFill>
                          <a:effectLst/>
                          <a:latin typeface="Calibri" panose="020F0502020204030204" pitchFamily="34" charset="0"/>
                        </a:rPr>
                        <a:t>Anforderungen“</a:t>
                      </a:r>
                      <a:br>
                        <a:rPr lang="de-DE" sz="2000" b="0" i="0" u="none" strike="noStrike" dirty="0">
                          <a:solidFill>
                            <a:srgbClr val="000000"/>
                          </a:solidFill>
                          <a:effectLst/>
                          <a:latin typeface="Calibri" panose="020F0502020204030204" pitchFamily="34" charset="0"/>
                        </a:rPr>
                      </a:br>
                      <a:endParaRPr lang="de-DE" sz="2000" b="0" i="0" u="none" strike="noStrike" dirty="0">
                        <a:solidFill>
                          <a:srgbClr val="000000"/>
                        </a:solidFill>
                        <a:effectLst/>
                        <a:latin typeface="Calibri" panose="020F0502020204030204" pitchFamily="34" charset="0"/>
                      </a:endParaRPr>
                    </a:p>
                  </a:txBody>
                  <a:tcPr marL="7620" marR="7620" marT="762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de-DE" sz="2000" b="0" i="0" u="none" strike="noStrike" dirty="0">
                          <a:solidFill>
                            <a:srgbClr val="000000"/>
                          </a:solidFill>
                          <a:effectLst/>
                          <a:latin typeface="Calibri" panose="020F0502020204030204" pitchFamily="34" charset="0"/>
                        </a:rPr>
                        <a:t>Iterative Entwicklung der</a:t>
                      </a:r>
                      <a:br>
                        <a:rPr lang="de-DE" sz="2000" b="0" i="0" u="none" strike="noStrike" dirty="0">
                          <a:solidFill>
                            <a:srgbClr val="000000"/>
                          </a:solidFill>
                          <a:effectLst/>
                          <a:latin typeface="Calibri" panose="020F0502020204030204" pitchFamily="34" charset="0"/>
                        </a:rPr>
                      </a:br>
                      <a:r>
                        <a:rPr lang="de-DE" sz="2000" b="0" i="0" u="none" strike="noStrike" dirty="0">
                          <a:solidFill>
                            <a:srgbClr val="000000"/>
                          </a:solidFill>
                          <a:effectLst/>
                          <a:latin typeface="Calibri" panose="020F0502020204030204" pitchFamily="34" charset="0"/>
                        </a:rPr>
                        <a:t>Anforderungen mit klaren</a:t>
                      </a:r>
                      <a:br>
                        <a:rPr lang="de-DE" sz="2000" b="0" i="0" u="none" strike="noStrike" dirty="0">
                          <a:solidFill>
                            <a:srgbClr val="000000"/>
                          </a:solidFill>
                          <a:effectLst/>
                          <a:latin typeface="Calibri" panose="020F0502020204030204" pitchFamily="34" charset="0"/>
                        </a:rPr>
                      </a:br>
                      <a:r>
                        <a:rPr lang="de-DE" sz="2000" b="0" i="0" u="none" strike="noStrike" dirty="0">
                          <a:solidFill>
                            <a:srgbClr val="000000"/>
                          </a:solidFill>
                          <a:effectLst/>
                          <a:latin typeface="Calibri" panose="020F0502020204030204" pitchFamily="34" charset="0"/>
                        </a:rPr>
                        <a:t>Vereinbarungen</a:t>
                      </a:r>
                    </a:p>
                  </a:txBody>
                  <a:tcPr marL="7620" marR="7620" marT="7620" marB="0">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95837660"/>
                  </a:ext>
                </a:extLst>
              </a:tr>
              <a:tr h="1338396">
                <a:tc>
                  <a:txBody>
                    <a:bodyPr/>
                    <a:lstStyle/>
                    <a:p>
                      <a:pPr algn="l" fontAlgn="t"/>
                      <a:r>
                        <a:rPr lang="de-DE" sz="2000" b="0" i="0" u="none" strike="noStrike" dirty="0">
                          <a:solidFill>
                            <a:srgbClr val="000000"/>
                          </a:solidFill>
                          <a:effectLst/>
                          <a:latin typeface="Calibri" panose="020F0502020204030204" pitchFamily="34" charset="0"/>
                        </a:rPr>
                        <a:t>Regelmäßige Überschreitung</a:t>
                      </a:r>
                      <a:br>
                        <a:rPr lang="de-DE" sz="2000" b="0" i="0" u="none" strike="noStrike" dirty="0">
                          <a:solidFill>
                            <a:srgbClr val="000000"/>
                          </a:solidFill>
                          <a:effectLst/>
                          <a:latin typeface="Calibri" panose="020F0502020204030204" pitchFamily="34" charset="0"/>
                        </a:rPr>
                      </a:br>
                      <a:r>
                        <a:rPr lang="de-DE" sz="2000" b="0" i="0" u="none" strike="noStrike" dirty="0">
                          <a:solidFill>
                            <a:srgbClr val="000000"/>
                          </a:solidFill>
                          <a:effectLst/>
                          <a:latin typeface="Calibri" panose="020F0502020204030204" pitchFamily="34" charset="0"/>
                        </a:rPr>
                        <a:t>von Terminen und / oder</a:t>
                      </a:r>
                      <a:br>
                        <a:rPr lang="de-DE" sz="2000" b="0" i="0" u="none" strike="noStrike" dirty="0">
                          <a:solidFill>
                            <a:srgbClr val="000000"/>
                          </a:solidFill>
                          <a:effectLst/>
                          <a:latin typeface="Calibri" panose="020F0502020204030204" pitchFamily="34" charset="0"/>
                        </a:rPr>
                      </a:br>
                      <a:r>
                        <a:rPr lang="de-DE" sz="2000" b="0" i="0" u="none" strike="noStrike" dirty="0">
                          <a:solidFill>
                            <a:srgbClr val="000000"/>
                          </a:solidFill>
                          <a:effectLst/>
                          <a:latin typeface="Calibri" panose="020F0502020204030204" pitchFamily="34" charset="0"/>
                        </a:rPr>
                        <a:t>Budgets</a:t>
                      </a:r>
                      <a:br>
                        <a:rPr lang="de-DE" sz="2000" b="0" i="0" u="none" strike="noStrike" dirty="0">
                          <a:solidFill>
                            <a:srgbClr val="000000"/>
                          </a:solidFill>
                          <a:effectLst/>
                          <a:latin typeface="Calibri" panose="020F0502020204030204" pitchFamily="34" charset="0"/>
                        </a:rPr>
                      </a:br>
                      <a:endParaRPr lang="de-DE" sz="2000" b="0" i="0" u="none" strike="noStrike" dirty="0">
                        <a:solidFill>
                          <a:srgbClr val="000000"/>
                        </a:solidFill>
                        <a:effectLst/>
                        <a:latin typeface="Calibri" panose="020F0502020204030204" pitchFamily="34" charset="0"/>
                      </a:endParaRPr>
                    </a:p>
                  </a:txBody>
                  <a:tcPr marL="7620" marR="7620" marT="7620" marB="0">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t"/>
                      <a:r>
                        <a:rPr lang="de-DE" sz="2000" b="0" i="0" u="none" strike="noStrike" dirty="0">
                          <a:solidFill>
                            <a:srgbClr val="000000"/>
                          </a:solidFill>
                          <a:effectLst/>
                          <a:latin typeface="Calibri" panose="020F0502020204030204" pitchFamily="34" charset="0"/>
                        </a:rPr>
                        <a:t>Verschwommene und</a:t>
                      </a:r>
                      <a:br>
                        <a:rPr lang="de-DE" sz="2000" b="0" i="0" u="none" strike="noStrike" dirty="0">
                          <a:solidFill>
                            <a:srgbClr val="000000"/>
                          </a:solidFill>
                          <a:effectLst/>
                          <a:latin typeface="Calibri" panose="020F0502020204030204" pitchFamily="34" charset="0"/>
                        </a:rPr>
                      </a:br>
                      <a:r>
                        <a:rPr lang="de-DE" sz="2000" b="0" i="0" u="none" strike="noStrike" dirty="0">
                          <a:solidFill>
                            <a:srgbClr val="000000"/>
                          </a:solidFill>
                          <a:effectLst/>
                          <a:latin typeface="Calibri" panose="020F0502020204030204" pitchFamily="34" charset="0"/>
                        </a:rPr>
                        <a:t>mehrdeutige Anforderungen</a:t>
                      </a:r>
                      <a:br>
                        <a:rPr lang="de-DE" sz="2000" b="0" i="0" u="none" strike="noStrike" dirty="0">
                          <a:solidFill>
                            <a:srgbClr val="000000"/>
                          </a:solidFill>
                          <a:effectLst/>
                          <a:latin typeface="Calibri" panose="020F0502020204030204" pitchFamily="34" charset="0"/>
                        </a:rPr>
                      </a:br>
                      <a:endParaRPr lang="de-DE" sz="2000" b="0" i="0" u="none" strike="noStrike" dirty="0">
                        <a:solidFill>
                          <a:srgbClr val="000000"/>
                        </a:solidFill>
                        <a:effectLst/>
                        <a:latin typeface="Calibri" panose="020F0502020204030204" pitchFamily="34" charset="0"/>
                      </a:endParaRPr>
                    </a:p>
                  </a:txBody>
                  <a:tcPr marL="7620" marR="7620" marT="762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t"/>
                      <a:r>
                        <a:rPr lang="de-DE" sz="2000" b="0" i="0" u="none" strike="noStrike" dirty="0">
                          <a:solidFill>
                            <a:srgbClr val="000000"/>
                          </a:solidFill>
                          <a:effectLst/>
                          <a:latin typeface="Calibri" panose="020F0502020204030204" pitchFamily="34" charset="0"/>
                        </a:rPr>
                        <a:t>Sicherstellung einer</a:t>
                      </a:r>
                      <a:br>
                        <a:rPr lang="de-DE" sz="2000" b="0" i="0" u="none" strike="noStrike" dirty="0">
                          <a:solidFill>
                            <a:srgbClr val="000000"/>
                          </a:solidFill>
                          <a:effectLst/>
                          <a:latin typeface="Calibri" panose="020F0502020204030204" pitchFamily="34" charset="0"/>
                        </a:rPr>
                      </a:br>
                      <a:r>
                        <a:rPr lang="de-DE" sz="2000" b="0" i="0" u="none" strike="noStrike" dirty="0">
                          <a:solidFill>
                            <a:srgbClr val="000000"/>
                          </a:solidFill>
                          <a:effectLst/>
                          <a:latin typeface="Calibri" panose="020F0502020204030204" pitchFamily="34" charset="0"/>
                        </a:rPr>
                        <a:t>eindeutigen, vollständigen und</a:t>
                      </a:r>
                      <a:br>
                        <a:rPr lang="de-DE" sz="2000" b="0" i="0" u="none" strike="noStrike" dirty="0">
                          <a:solidFill>
                            <a:srgbClr val="000000"/>
                          </a:solidFill>
                          <a:effectLst/>
                          <a:latin typeface="Calibri" panose="020F0502020204030204" pitchFamily="34" charset="0"/>
                        </a:rPr>
                      </a:br>
                      <a:r>
                        <a:rPr lang="de-DE" sz="2000" b="0" i="0" u="none" strike="noStrike" dirty="0">
                          <a:solidFill>
                            <a:srgbClr val="000000"/>
                          </a:solidFill>
                          <a:effectLst/>
                          <a:latin typeface="Calibri" panose="020F0502020204030204" pitchFamily="34" charset="0"/>
                        </a:rPr>
                        <a:t>widerspruchsfreien Darstellung,</a:t>
                      </a:r>
                      <a:br>
                        <a:rPr lang="de-DE" sz="2000" b="0" i="0" u="none" strike="noStrike" dirty="0">
                          <a:solidFill>
                            <a:srgbClr val="000000"/>
                          </a:solidFill>
                          <a:effectLst/>
                          <a:latin typeface="Calibri" panose="020F0502020204030204" pitchFamily="34" charset="0"/>
                        </a:rPr>
                      </a:br>
                      <a:r>
                        <a:rPr lang="de-DE" sz="2000" b="0" i="0" u="none" strike="noStrike" dirty="0">
                          <a:solidFill>
                            <a:srgbClr val="000000"/>
                          </a:solidFill>
                          <a:effectLst/>
                          <a:latin typeface="Calibri" panose="020F0502020204030204" pitchFamily="34" charset="0"/>
                        </a:rPr>
                        <a:t>die von allen verstanden wird</a:t>
                      </a:r>
                    </a:p>
                  </a:txBody>
                  <a:tcPr marL="7620" marR="7620" marT="7620" marB="0">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14911935"/>
                  </a:ext>
                </a:extLst>
              </a:tr>
            </a:tbl>
          </a:graphicData>
        </a:graphic>
      </p:graphicFrame>
    </p:spTree>
    <p:extLst>
      <p:ext uri="{BB962C8B-B14F-4D97-AF65-F5344CB8AC3E}">
        <p14:creationId xmlns:p14="http://schemas.microsoft.com/office/powerpoint/2010/main" val="317471023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hteck 27">
            <a:extLst>
              <a:ext uri="{FF2B5EF4-FFF2-40B4-BE49-F238E27FC236}">
                <a16:creationId xmlns:a16="http://schemas.microsoft.com/office/drawing/2014/main" id="{25B7F851-A551-48A8-A036-46984D9D31B7}"/>
              </a:ext>
            </a:extLst>
          </p:cNvPr>
          <p:cNvSpPr/>
          <p:nvPr/>
        </p:nvSpPr>
        <p:spPr>
          <a:xfrm>
            <a:off x="5459577" y="2387600"/>
            <a:ext cx="4397048" cy="1456263"/>
          </a:xfrm>
          <a:prstGeom prst="rect">
            <a:avLst/>
          </a:prstGeom>
          <a:solidFill>
            <a:schemeClr val="bg1">
              <a:lumMod val="95000"/>
              <a:alpha val="44000"/>
            </a:schemeClr>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 name="Titel 1">
            <a:extLst>
              <a:ext uri="{FF2B5EF4-FFF2-40B4-BE49-F238E27FC236}">
                <a16:creationId xmlns:a16="http://schemas.microsoft.com/office/drawing/2014/main" id="{D01BEC5F-B1AA-42EA-B5EC-58DC0432B56B}"/>
              </a:ext>
            </a:extLst>
          </p:cNvPr>
          <p:cNvSpPr>
            <a:spLocks noGrp="1"/>
          </p:cNvSpPr>
          <p:nvPr>
            <p:ph type="title"/>
          </p:nvPr>
        </p:nvSpPr>
        <p:spPr>
          <a:xfrm>
            <a:off x="838200" y="365125"/>
            <a:ext cx="10515600" cy="732155"/>
          </a:xfrm>
        </p:spPr>
        <p:txBody>
          <a:bodyPr/>
          <a:lstStyle/>
          <a:p>
            <a:r>
              <a:rPr lang="de-DE" b="1" dirty="0"/>
              <a:t>UML</a:t>
            </a:r>
          </a:p>
        </p:txBody>
      </p:sp>
      <p:sp>
        <p:nvSpPr>
          <p:cNvPr id="3" name="Inhaltsplatzhalter 2">
            <a:extLst>
              <a:ext uri="{FF2B5EF4-FFF2-40B4-BE49-F238E27FC236}">
                <a16:creationId xmlns:a16="http://schemas.microsoft.com/office/drawing/2014/main" id="{C5298C59-EB27-48E1-BA33-0EC8E32454A0}"/>
              </a:ext>
            </a:extLst>
          </p:cNvPr>
          <p:cNvSpPr>
            <a:spLocks noGrp="1"/>
          </p:cNvSpPr>
          <p:nvPr>
            <p:ph idx="1"/>
          </p:nvPr>
        </p:nvSpPr>
        <p:spPr>
          <a:xfrm>
            <a:off x="838200" y="1097280"/>
            <a:ext cx="10515600" cy="452845"/>
          </a:xfrm>
        </p:spPr>
        <p:txBody>
          <a:bodyPr>
            <a:normAutofit lnSpcReduction="10000"/>
          </a:bodyPr>
          <a:lstStyle/>
          <a:p>
            <a:pPr marL="0" indent="0">
              <a:buNone/>
            </a:pPr>
            <a:r>
              <a:rPr lang="de-DE" dirty="0"/>
              <a:t>Beispiel: Use Case</a:t>
            </a:r>
          </a:p>
        </p:txBody>
      </p:sp>
      <p:grpSp>
        <p:nvGrpSpPr>
          <p:cNvPr id="13" name="Gruppieren 12">
            <a:extLst>
              <a:ext uri="{FF2B5EF4-FFF2-40B4-BE49-F238E27FC236}">
                <a16:creationId xmlns:a16="http://schemas.microsoft.com/office/drawing/2014/main" id="{299C7C83-DC49-4CAC-8DD4-2D7AFF2DD76B}"/>
              </a:ext>
            </a:extLst>
          </p:cNvPr>
          <p:cNvGrpSpPr/>
          <p:nvPr/>
        </p:nvGrpSpPr>
        <p:grpSpPr>
          <a:xfrm>
            <a:off x="4973120" y="402844"/>
            <a:ext cx="1447883" cy="1257418"/>
            <a:chOff x="646052" y="3053487"/>
            <a:chExt cx="1811866" cy="1573520"/>
          </a:xfrm>
        </p:grpSpPr>
        <p:sp>
          <p:nvSpPr>
            <p:cNvPr id="14" name="Textfeld 13">
              <a:extLst>
                <a:ext uri="{FF2B5EF4-FFF2-40B4-BE49-F238E27FC236}">
                  <a16:creationId xmlns:a16="http://schemas.microsoft.com/office/drawing/2014/main" id="{DCAB4661-95B6-4B50-B298-3A87B48D2C0F}"/>
                </a:ext>
              </a:extLst>
            </p:cNvPr>
            <p:cNvSpPr txBox="1"/>
            <p:nvPr/>
          </p:nvSpPr>
          <p:spPr>
            <a:xfrm>
              <a:off x="646052" y="4257675"/>
              <a:ext cx="1811866" cy="369332"/>
            </a:xfrm>
            <a:prstGeom prst="rect">
              <a:avLst/>
            </a:prstGeom>
            <a:noFill/>
          </p:spPr>
          <p:txBody>
            <a:bodyPr wrap="square" rtlCol="0">
              <a:spAutoFit/>
            </a:bodyPr>
            <a:lstStyle/>
            <a:p>
              <a:pPr algn="ctr"/>
              <a:r>
                <a:rPr lang="de-DE" b="1" dirty="0"/>
                <a:t>Kassierer</a:t>
              </a:r>
            </a:p>
          </p:txBody>
        </p:sp>
        <p:pic>
          <p:nvPicPr>
            <p:cNvPr id="15" name="Grafik 14">
              <a:extLst>
                <a:ext uri="{FF2B5EF4-FFF2-40B4-BE49-F238E27FC236}">
                  <a16:creationId xmlns:a16="http://schemas.microsoft.com/office/drawing/2014/main" id="{355CE802-F7E3-42CD-A16C-7091EAA12C25}"/>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1109724" y="3053487"/>
              <a:ext cx="866896" cy="1286054"/>
            </a:xfrm>
            <a:prstGeom prst="rect">
              <a:avLst/>
            </a:prstGeom>
          </p:spPr>
        </p:pic>
      </p:grpSp>
      <p:sp>
        <p:nvSpPr>
          <p:cNvPr id="5" name="Textfeld 4">
            <a:extLst>
              <a:ext uri="{FF2B5EF4-FFF2-40B4-BE49-F238E27FC236}">
                <a16:creationId xmlns:a16="http://schemas.microsoft.com/office/drawing/2014/main" id="{8809858F-C002-47D6-96D9-0C201ADD2B89}"/>
              </a:ext>
            </a:extLst>
          </p:cNvPr>
          <p:cNvSpPr txBox="1"/>
          <p:nvPr/>
        </p:nvSpPr>
        <p:spPr>
          <a:xfrm>
            <a:off x="838200" y="1831502"/>
            <a:ext cx="4216400" cy="3046988"/>
          </a:xfrm>
          <a:prstGeom prst="rect">
            <a:avLst/>
          </a:prstGeom>
          <a:noFill/>
        </p:spPr>
        <p:txBody>
          <a:bodyPr wrap="square" rtlCol="0">
            <a:spAutoFit/>
          </a:bodyPr>
          <a:lstStyle/>
          <a:p>
            <a:r>
              <a:rPr lang="de-DE" sz="2400" b="1" dirty="0"/>
              <a:t>Use Case: </a:t>
            </a:r>
          </a:p>
          <a:p>
            <a:r>
              <a:rPr lang="de-DE" sz="2400" dirty="0"/>
              <a:t>Fall einer konkreten </a:t>
            </a:r>
          </a:p>
          <a:p>
            <a:r>
              <a:rPr lang="de-DE" sz="2400" dirty="0"/>
              <a:t>Benutzung des Systems</a:t>
            </a:r>
          </a:p>
          <a:p>
            <a:r>
              <a:rPr lang="de-DE" sz="2400" b="1" dirty="0" err="1"/>
              <a:t>szenarienbasiert</a:t>
            </a:r>
            <a:r>
              <a:rPr lang="de-DE" sz="2400" b="1" dirty="0"/>
              <a:t>:</a:t>
            </a:r>
          </a:p>
          <a:p>
            <a:r>
              <a:rPr lang="de-DE" sz="2400" dirty="0"/>
              <a:t>eine erzählen Beschreibung einer Sequenz von Interaktionen zwischen Akteur und System aus externer Sicht</a:t>
            </a:r>
          </a:p>
        </p:txBody>
      </p:sp>
      <p:sp>
        <p:nvSpPr>
          <p:cNvPr id="6" name="Rechteck 5">
            <a:extLst>
              <a:ext uri="{FF2B5EF4-FFF2-40B4-BE49-F238E27FC236}">
                <a16:creationId xmlns:a16="http://schemas.microsoft.com/office/drawing/2014/main" id="{657BA6A1-E0B9-41E3-B454-7299A29BF1F2}"/>
              </a:ext>
            </a:extLst>
          </p:cNvPr>
          <p:cNvSpPr/>
          <p:nvPr/>
        </p:nvSpPr>
        <p:spPr>
          <a:xfrm>
            <a:off x="8528540" y="916694"/>
            <a:ext cx="1572193" cy="7479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&lt;&lt;</a:t>
            </a:r>
            <a:r>
              <a:rPr lang="de-DE" dirty="0" err="1"/>
              <a:t>system</a:t>
            </a:r>
            <a:r>
              <a:rPr lang="de-DE" dirty="0"/>
              <a:t>&gt;&gt;</a:t>
            </a:r>
          </a:p>
          <a:p>
            <a:pPr algn="ctr"/>
            <a:r>
              <a:rPr lang="de-DE" dirty="0"/>
              <a:t>Kasse</a:t>
            </a:r>
          </a:p>
        </p:txBody>
      </p:sp>
      <p:sp>
        <p:nvSpPr>
          <p:cNvPr id="9" name="Textfeld 8">
            <a:extLst>
              <a:ext uri="{FF2B5EF4-FFF2-40B4-BE49-F238E27FC236}">
                <a16:creationId xmlns:a16="http://schemas.microsoft.com/office/drawing/2014/main" id="{4154B1AA-50EF-4B75-A1D3-E5134D17038C}"/>
              </a:ext>
            </a:extLst>
          </p:cNvPr>
          <p:cNvSpPr txBox="1"/>
          <p:nvPr/>
        </p:nvSpPr>
        <p:spPr>
          <a:xfrm>
            <a:off x="5882325" y="1861963"/>
            <a:ext cx="3583408" cy="4247317"/>
          </a:xfrm>
          <a:prstGeom prst="rect">
            <a:avLst/>
          </a:prstGeom>
          <a:noFill/>
        </p:spPr>
        <p:txBody>
          <a:bodyPr wrap="square" rtlCol="0">
            <a:spAutoFit/>
          </a:bodyPr>
          <a:lstStyle/>
          <a:p>
            <a:pPr algn="ctr"/>
            <a:r>
              <a:rPr lang="de-DE" dirty="0"/>
              <a:t>Beginne neuen Verkauf</a:t>
            </a:r>
          </a:p>
          <a:p>
            <a:pPr algn="ctr"/>
            <a:endParaRPr lang="de-DE" dirty="0"/>
          </a:p>
          <a:p>
            <a:pPr algn="ctr"/>
            <a:r>
              <a:rPr lang="de-DE" dirty="0"/>
              <a:t>Gib Warenposten ein</a:t>
            </a:r>
          </a:p>
          <a:p>
            <a:pPr algn="ctr"/>
            <a:endParaRPr lang="de-DE" dirty="0"/>
          </a:p>
          <a:p>
            <a:pPr algn="ctr"/>
            <a:r>
              <a:rPr lang="de-DE" dirty="0"/>
              <a:t>Warenbeschreibung, Preis, Summe</a:t>
            </a:r>
          </a:p>
          <a:p>
            <a:pPr algn="ctr"/>
            <a:endParaRPr lang="de-DE" dirty="0"/>
          </a:p>
          <a:p>
            <a:pPr algn="ctr"/>
            <a:r>
              <a:rPr lang="de-DE" dirty="0"/>
              <a:t>Widerholen für alle Posten</a:t>
            </a:r>
          </a:p>
          <a:p>
            <a:pPr algn="ctr"/>
            <a:endParaRPr lang="de-DE" dirty="0"/>
          </a:p>
          <a:p>
            <a:pPr algn="ctr"/>
            <a:r>
              <a:rPr lang="de-DE" dirty="0"/>
              <a:t>Beende Verkauf</a:t>
            </a:r>
          </a:p>
          <a:p>
            <a:pPr algn="ctr"/>
            <a:endParaRPr lang="de-DE" dirty="0"/>
          </a:p>
          <a:p>
            <a:pPr algn="ctr"/>
            <a:r>
              <a:rPr lang="de-DE" dirty="0"/>
              <a:t>Gesamtpreis mit Steuern</a:t>
            </a:r>
          </a:p>
          <a:p>
            <a:pPr algn="ctr"/>
            <a:endParaRPr lang="de-DE" dirty="0"/>
          </a:p>
          <a:p>
            <a:pPr algn="ctr"/>
            <a:r>
              <a:rPr lang="de-DE" dirty="0"/>
              <a:t>Bezahlen Gesamtpreis</a:t>
            </a:r>
          </a:p>
          <a:p>
            <a:pPr algn="ctr"/>
            <a:endParaRPr lang="de-DE" dirty="0"/>
          </a:p>
          <a:p>
            <a:pPr algn="ctr"/>
            <a:r>
              <a:rPr lang="de-DE" dirty="0"/>
              <a:t>Wechselgeld, Quittung</a:t>
            </a:r>
          </a:p>
        </p:txBody>
      </p:sp>
      <p:cxnSp>
        <p:nvCxnSpPr>
          <p:cNvPr id="12" name="Gerader Verbinder 11">
            <a:extLst>
              <a:ext uri="{FF2B5EF4-FFF2-40B4-BE49-F238E27FC236}">
                <a16:creationId xmlns:a16="http://schemas.microsoft.com/office/drawing/2014/main" id="{321E88DB-0261-44FB-9593-93EC43E13DE8}"/>
              </a:ext>
            </a:extLst>
          </p:cNvPr>
          <p:cNvCxnSpPr>
            <a:stCxn id="14" idx="2"/>
          </p:cNvCxnSpPr>
          <p:nvPr/>
        </p:nvCxnSpPr>
        <p:spPr>
          <a:xfrm flipH="1">
            <a:off x="5690019" y="1660262"/>
            <a:ext cx="7043" cy="4859071"/>
          </a:xfrm>
          <a:prstGeom prst="line">
            <a:avLst/>
          </a:prstGeom>
          <a:ln w="31750"/>
        </p:spPr>
        <p:style>
          <a:lnRef idx="3">
            <a:schemeClr val="accent1"/>
          </a:lnRef>
          <a:fillRef idx="0">
            <a:schemeClr val="accent1"/>
          </a:fillRef>
          <a:effectRef idx="2">
            <a:schemeClr val="accent1"/>
          </a:effectRef>
          <a:fontRef idx="minor">
            <a:schemeClr val="tx1"/>
          </a:fontRef>
        </p:style>
      </p:cxnSp>
      <p:cxnSp>
        <p:nvCxnSpPr>
          <p:cNvPr id="21" name="Gerader Verbinder 20">
            <a:extLst>
              <a:ext uri="{FF2B5EF4-FFF2-40B4-BE49-F238E27FC236}">
                <a16:creationId xmlns:a16="http://schemas.microsoft.com/office/drawing/2014/main" id="{76BED4A5-178D-4C57-8554-7A9D3F001A27}"/>
              </a:ext>
            </a:extLst>
          </p:cNvPr>
          <p:cNvCxnSpPr/>
          <p:nvPr/>
        </p:nvCxnSpPr>
        <p:spPr>
          <a:xfrm flipH="1">
            <a:off x="9643953" y="1633804"/>
            <a:ext cx="7043" cy="4859071"/>
          </a:xfrm>
          <a:prstGeom prst="line">
            <a:avLst/>
          </a:prstGeom>
          <a:ln w="31750"/>
        </p:spPr>
        <p:style>
          <a:lnRef idx="3">
            <a:schemeClr val="accent1"/>
          </a:lnRef>
          <a:fillRef idx="0">
            <a:schemeClr val="accent1"/>
          </a:fillRef>
          <a:effectRef idx="2">
            <a:schemeClr val="accent1"/>
          </a:effectRef>
          <a:fontRef idx="minor">
            <a:schemeClr val="tx1"/>
          </a:fontRef>
        </p:style>
      </p:cxnSp>
      <p:cxnSp>
        <p:nvCxnSpPr>
          <p:cNvPr id="18" name="Gerade Verbindung mit Pfeil 17">
            <a:extLst>
              <a:ext uri="{FF2B5EF4-FFF2-40B4-BE49-F238E27FC236}">
                <a16:creationId xmlns:a16="http://schemas.microsoft.com/office/drawing/2014/main" id="{C02D1873-F83D-4C69-B4DE-118ED513E6C6}"/>
              </a:ext>
            </a:extLst>
          </p:cNvPr>
          <p:cNvCxnSpPr/>
          <p:nvPr/>
        </p:nvCxnSpPr>
        <p:spPr>
          <a:xfrm>
            <a:off x="5697061" y="2201336"/>
            <a:ext cx="3946892" cy="0"/>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24" name="Gerade Verbindung mit Pfeil 23">
            <a:extLst>
              <a:ext uri="{FF2B5EF4-FFF2-40B4-BE49-F238E27FC236}">
                <a16:creationId xmlns:a16="http://schemas.microsoft.com/office/drawing/2014/main" id="{642AB3DD-3A4E-40E3-82A5-4988B9BB22B0}"/>
              </a:ext>
            </a:extLst>
          </p:cNvPr>
          <p:cNvCxnSpPr/>
          <p:nvPr/>
        </p:nvCxnSpPr>
        <p:spPr>
          <a:xfrm>
            <a:off x="5704104" y="2734736"/>
            <a:ext cx="3946892" cy="0"/>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25" name="Gerade Verbindung mit Pfeil 24">
            <a:extLst>
              <a:ext uri="{FF2B5EF4-FFF2-40B4-BE49-F238E27FC236}">
                <a16:creationId xmlns:a16="http://schemas.microsoft.com/office/drawing/2014/main" id="{711E76C3-5EF2-4BBE-9E0C-8B1578FE8ED0}"/>
              </a:ext>
            </a:extLst>
          </p:cNvPr>
          <p:cNvCxnSpPr>
            <a:cxnSpLocks/>
          </p:cNvCxnSpPr>
          <p:nvPr/>
        </p:nvCxnSpPr>
        <p:spPr>
          <a:xfrm flipH="1">
            <a:off x="5704105" y="3293536"/>
            <a:ext cx="3939848" cy="0"/>
          </a:xfrm>
          <a:prstGeom prst="straightConnector1">
            <a:avLst/>
          </a:prstGeom>
          <a:ln w="31750">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9" name="Gerade Verbindung mit Pfeil 28">
            <a:extLst>
              <a:ext uri="{FF2B5EF4-FFF2-40B4-BE49-F238E27FC236}">
                <a16:creationId xmlns:a16="http://schemas.microsoft.com/office/drawing/2014/main" id="{D12E91DB-A477-4C36-95A0-6ADC5162D130}"/>
              </a:ext>
            </a:extLst>
          </p:cNvPr>
          <p:cNvCxnSpPr/>
          <p:nvPr/>
        </p:nvCxnSpPr>
        <p:spPr>
          <a:xfrm>
            <a:off x="5704104" y="4377269"/>
            <a:ext cx="3946892" cy="0"/>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30" name="Gerade Verbindung mit Pfeil 29">
            <a:extLst>
              <a:ext uri="{FF2B5EF4-FFF2-40B4-BE49-F238E27FC236}">
                <a16:creationId xmlns:a16="http://schemas.microsoft.com/office/drawing/2014/main" id="{1A4699A2-883A-41F5-914A-5BF2FA12F664}"/>
              </a:ext>
            </a:extLst>
          </p:cNvPr>
          <p:cNvCxnSpPr>
            <a:cxnSpLocks/>
          </p:cNvCxnSpPr>
          <p:nvPr/>
        </p:nvCxnSpPr>
        <p:spPr>
          <a:xfrm flipH="1">
            <a:off x="5711148" y="4944536"/>
            <a:ext cx="3939848" cy="0"/>
          </a:xfrm>
          <a:prstGeom prst="straightConnector1">
            <a:avLst/>
          </a:prstGeom>
          <a:ln w="31750">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1" name="Gerade Verbindung mit Pfeil 30">
            <a:extLst>
              <a:ext uri="{FF2B5EF4-FFF2-40B4-BE49-F238E27FC236}">
                <a16:creationId xmlns:a16="http://schemas.microsoft.com/office/drawing/2014/main" id="{2703A40E-BB32-4191-B9FE-F8040EA8EF12}"/>
              </a:ext>
            </a:extLst>
          </p:cNvPr>
          <p:cNvCxnSpPr>
            <a:cxnSpLocks/>
          </p:cNvCxnSpPr>
          <p:nvPr/>
        </p:nvCxnSpPr>
        <p:spPr>
          <a:xfrm flipH="1">
            <a:off x="5690019" y="6036736"/>
            <a:ext cx="3939848" cy="0"/>
          </a:xfrm>
          <a:prstGeom prst="straightConnector1">
            <a:avLst/>
          </a:prstGeom>
          <a:ln w="31750">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2" name="Gerade Verbindung mit Pfeil 31">
            <a:extLst>
              <a:ext uri="{FF2B5EF4-FFF2-40B4-BE49-F238E27FC236}">
                <a16:creationId xmlns:a16="http://schemas.microsoft.com/office/drawing/2014/main" id="{D3E48F7C-0042-473D-A5F4-8988C4B60320}"/>
              </a:ext>
            </a:extLst>
          </p:cNvPr>
          <p:cNvCxnSpPr/>
          <p:nvPr/>
        </p:nvCxnSpPr>
        <p:spPr>
          <a:xfrm>
            <a:off x="5711148" y="5477936"/>
            <a:ext cx="3946892" cy="0"/>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9794862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01BEC5F-B1AA-42EA-B5EC-58DC0432B56B}"/>
              </a:ext>
            </a:extLst>
          </p:cNvPr>
          <p:cNvSpPr>
            <a:spLocks noGrp="1"/>
          </p:cNvSpPr>
          <p:nvPr>
            <p:ph type="title"/>
          </p:nvPr>
        </p:nvSpPr>
        <p:spPr>
          <a:xfrm>
            <a:off x="838200" y="365125"/>
            <a:ext cx="10515600" cy="732155"/>
          </a:xfrm>
        </p:spPr>
        <p:txBody>
          <a:bodyPr/>
          <a:lstStyle/>
          <a:p>
            <a:r>
              <a:rPr lang="de-DE" b="1" dirty="0"/>
              <a:t>UML</a:t>
            </a:r>
          </a:p>
        </p:txBody>
      </p:sp>
      <p:sp>
        <p:nvSpPr>
          <p:cNvPr id="3" name="Inhaltsplatzhalter 2">
            <a:extLst>
              <a:ext uri="{FF2B5EF4-FFF2-40B4-BE49-F238E27FC236}">
                <a16:creationId xmlns:a16="http://schemas.microsoft.com/office/drawing/2014/main" id="{C5298C59-EB27-48E1-BA33-0EC8E32454A0}"/>
              </a:ext>
            </a:extLst>
          </p:cNvPr>
          <p:cNvSpPr>
            <a:spLocks noGrp="1"/>
          </p:cNvSpPr>
          <p:nvPr>
            <p:ph idx="1"/>
          </p:nvPr>
        </p:nvSpPr>
        <p:spPr>
          <a:xfrm>
            <a:off x="838200" y="1097280"/>
            <a:ext cx="10515600" cy="452845"/>
          </a:xfrm>
        </p:spPr>
        <p:txBody>
          <a:bodyPr>
            <a:normAutofit lnSpcReduction="10000"/>
          </a:bodyPr>
          <a:lstStyle/>
          <a:p>
            <a:pPr marL="0" indent="0">
              <a:buNone/>
            </a:pPr>
            <a:r>
              <a:rPr lang="de-DE" dirty="0"/>
              <a:t>Aktivitätsdiagramm</a:t>
            </a:r>
          </a:p>
        </p:txBody>
      </p:sp>
      <p:sp>
        <p:nvSpPr>
          <p:cNvPr id="6" name="Rechteck: abgerundete Ecken 5">
            <a:extLst>
              <a:ext uri="{FF2B5EF4-FFF2-40B4-BE49-F238E27FC236}">
                <a16:creationId xmlns:a16="http://schemas.microsoft.com/office/drawing/2014/main" id="{F411B615-14BC-4865-A942-891FEE9B59B6}"/>
              </a:ext>
            </a:extLst>
          </p:cNvPr>
          <p:cNvSpPr/>
          <p:nvPr/>
        </p:nvSpPr>
        <p:spPr>
          <a:xfrm>
            <a:off x="905933" y="1659468"/>
            <a:ext cx="8720667" cy="4622800"/>
          </a:xfrm>
          <a:prstGeom prst="roundRect">
            <a:avLst/>
          </a:prstGeom>
          <a:noFill/>
          <a:ln w="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 name="Flussdiagramm: Verzweigung 6">
            <a:extLst>
              <a:ext uri="{FF2B5EF4-FFF2-40B4-BE49-F238E27FC236}">
                <a16:creationId xmlns:a16="http://schemas.microsoft.com/office/drawing/2014/main" id="{CAB52046-E1A2-4BFA-A185-39DE0954B6CF}"/>
              </a:ext>
            </a:extLst>
          </p:cNvPr>
          <p:cNvSpPr/>
          <p:nvPr/>
        </p:nvSpPr>
        <p:spPr>
          <a:xfrm>
            <a:off x="2387600" y="2675467"/>
            <a:ext cx="1007533" cy="651933"/>
          </a:xfrm>
          <a:prstGeom prst="flowChartDecision">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 name="Ellipse 7">
            <a:extLst>
              <a:ext uri="{FF2B5EF4-FFF2-40B4-BE49-F238E27FC236}">
                <a16:creationId xmlns:a16="http://schemas.microsoft.com/office/drawing/2014/main" id="{48CB2877-9177-48E2-BE73-F6B06A64F29A}"/>
              </a:ext>
            </a:extLst>
          </p:cNvPr>
          <p:cNvSpPr/>
          <p:nvPr/>
        </p:nvSpPr>
        <p:spPr>
          <a:xfrm>
            <a:off x="2723892" y="1956133"/>
            <a:ext cx="334947" cy="33494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10" name="Gerade Verbindung mit Pfeil 9">
            <a:extLst>
              <a:ext uri="{FF2B5EF4-FFF2-40B4-BE49-F238E27FC236}">
                <a16:creationId xmlns:a16="http://schemas.microsoft.com/office/drawing/2014/main" id="{D7B77C03-06BA-48AB-858B-A22E2DBB202B}"/>
              </a:ext>
            </a:extLst>
          </p:cNvPr>
          <p:cNvCxnSpPr>
            <a:stCxn id="8" idx="4"/>
            <a:endCxn id="7" idx="0"/>
          </p:cNvCxnSpPr>
          <p:nvPr/>
        </p:nvCxnSpPr>
        <p:spPr>
          <a:xfrm>
            <a:off x="2891366" y="2291080"/>
            <a:ext cx="1" cy="38438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Flussdiagramm: Verzweigung 10">
            <a:extLst>
              <a:ext uri="{FF2B5EF4-FFF2-40B4-BE49-F238E27FC236}">
                <a16:creationId xmlns:a16="http://schemas.microsoft.com/office/drawing/2014/main" id="{E2576808-9135-4578-84A5-EB4124FE6B92}"/>
              </a:ext>
            </a:extLst>
          </p:cNvPr>
          <p:cNvSpPr/>
          <p:nvPr/>
        </p:nvSpPr>
        <p:spPr>
          <a:xfrm>
            <a:off x="2387600" y="4622801"/>
            <a:ext cx="1007533" cy="651933"/>
          </a:xfrm>
          <a:prstGeom prst="flowChartDecision">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5" name="Rechteck: abgerundete Ecken 14">
            <a:extLst>
              <a:ext uri="{FF2B5EF4-FFF2-40B4-BE49-F238E27FC236}">
                <a16:creationId xmlns:a16="http://schemas.microsoft.com/office/drawing/2014/main" id="{714244CA-68E8-4694-B386-AB06E8E9EB4B}"/>
              </a:ext>
            </a:extLst>
          </p:cNvPr>
          <p:cNvSpPr/>
          <p:nvPr/>
        </p:nvSpPr>
        <p:spPr>
          <a:xfrm>
            <a:off x="1701798" y="3767666"/>
            <a:ext cx="2379133" cy="414868"/>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de-DE" dirty="0"/>
              <a:t>Kundendaten abrufen</a:t>
            </a:r>
          </a:p>
        </p:txBody>
      </p:sp>
      <p:sp>
        <p:nvSpPr>
          <p:cNvPr id="16" name="Rechteck: abgerundete Ecken 15">
            <a:extLst>
              <a:ext uri="{FF2B5EF4-FFF2-40B4-BE49-F238E27FC236}">
                <a16:creationId xmlns:a16="http://schemas.microsoft.com/office/drawing/2014/main" id="{5B60C0DE-6D8E-4FBE-9C11-3731D956D824}"/>
              </a:ext>
            </a:extLst>
          </p:cNvPr>
          <p:cNvSpPr/>
          <p:nvPr/>
        </p:nvSpPr>
        <p:spPr>
          <a:xfrm>
            <a:off x="5367865" y="3763434"/>
            <a:ext cx="2379133" cy="414868"/>
          </a:xfrm>
          <a:prstGeom prst="roundRect">
            <a:avLst/>
          </a:prstGeom>
          <a:gradFill>
            <a:gsLst>
              <a:gs pos="0">
                <a:schemeClr val="accent6">
                  <a:lumMod val="20000"/>
                  <a:lumOff val="80000"/>
                </a:schemeClr>
              </a:gs>
              <a:gs pos="50000">
                <a:schemeClr val="accent6">
                  <a:lumMod val="60000"/>
                  <a:lumOff val="40000"/>
                </a:schemeClr>
              </a:gs>
              <a:gs pos="100000">
                <a:schemeClr val="accent6"/>
              </a:gs>
            </a:gsLst>
          </a:gradFill>
        </p:spPr>
        <p:style>
          <a:lnRef idx="1">
            <a:schemeClr val="accent6"/>
          </a:lnRef>
          <a:fillRef idx="2">
            <a:schemeClr val="accent6"/>
          </a:fillRef>
          <a:effectRef idx="1">
            <a:schemeClr val="accent6"/>
          </a:effectRef>
          <a:fontRef idx="minor">
            <a:schemeClr val="dk1"/>
          </a:fontRef>
        </p:style>
        <p:txBody>
          <a:bodyPr rtlCol="0" anchor="ctr"/>
          <a:lstStyle/>
          <a:p>
            <a:pPr algn="ctr"/>
            <a:r>
              <a:rPr lang="de-DE" dirty="0"/>
              <a:t>Neukunde erfassen</a:t>
            </a:r>
          </a:p>
        </p:txBody>
      </p:sp>
      <p:cxnSp>
        <p:nvCxnSpPr>
          <p:cNvPr id="17" name="Gerade Verbindung mit Pfeil 16">
            <a:extLst>
              <a:ext uri="{FF2B5EF4-FFF2-40B4-BE49-F238E27FC236}">
                <a16:creationId xmlns:a16="http://schemas.microsoft.com/office/drawing/2014/main" id="{6BDE175E-03C2-470F-8F48-2930EE2EF39E}"/>
              </a:ext>
            </a:extLst>
          </p:cNvPr>
          <p:cNvCxnSpPr>
            <a:cxnSpLocks/>
            <a:stCxn id="15" idx="2"/>
            <a:endCxn id="11" idx="0"/>
          </p:cNvCxnSpPr>
          <p:nvPr/>
        </p:nvCxnSpPr>
        <p:spPr>
          <a:xfrm>
            <a:off x="2891365" y="4182534"/>
            <a:ext cx="2" cy="44026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Gerade Verbindung mit Pfeil 17">
            <a:extLst>
              <a:ext uri="{FF2B5EF4-FFF2-40B4-BE49-F238E27FC236}">
                <a16:creationId xmlns:a16="http://schemas.microsoft.com/office/drawing/2014/main" id="{3B8BE851-D662-4D30-9F4A-68D828001AB7}"/>
              </a:ext>
            </a:extLst>
          </p:cNvPr>
          <p:cNvCxnSpPr>
            <a:cxnSpLocks/>
            <a:stCxn id="7" idx="2"/>
            <a:endCxn id="15" idx="0"/>
          </p:cNvCxnSpPr>
          <p:nvPr/>
        </p:nvCxnSpPr>
        <p:spPr>
          <a:xfrm flipH="1">
            <a:off x="2891365" y="3327400"/>
            <a:ext cx="2" cy="44026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Gerade Verbindung mit Pfeil 22">
            <a:extLst>
              <a:ext uri="{FF2B5EF4-FFF2-40B4-BE49-F238E27FC236}">
                <a16:creationId xmlns:a16="http://schemas.microsoft.com/office/drawing/2014/main" id="{7A92C27D-FB05-4EA5-A29B-65C20274C642}"/>
              </a:ext>
            </a:extLst>
          </p:cNvPr>
          <p:cNvCxnSpPr>
            <a:cxnSpLocks/>
            <a:stCxn id="11" idx="2"/>
          </p:cNvCxnSpPr>
          <p:nvPr/>
        </p:nvCxnSpPr>
        <p:spPr>
          <a:xfrm flipH="1">
            <a:off x="2891365" y="5274734"/>
            <a:ext cx="2" cy="63246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Verbinder: gewinkelt 25">
            <a:extLst>
              <a:ext uri="{FF2B5EF4-FFF2-40B4-BE49-F238E27FC236}">
                <a16:creationId xmlns:a16="http://schemas.microsoft.com/office/drawing/2014/main" id="{1BD72B75-08D7-4CCD-BF52-92AF4C61EC17}"/>
              </a:ext>
            </a:extLst>
          </p:cNvPr>
          <p:cNvCxnSpPr>
            <a:stCxn id="7" idx="3"/>
            <a:endCxn id="16" idx="0"/>
          </p:cNvCxnSpPr>
          <p:nvPr/>
        </p:nvCxnSpPr>
        <p:spPr>
          <a:xfrm>
            <a:off x="3395133" y="3001434"/>
            <a:ext cx="3162299" cy="762000"/>
          </a:xfrm>
          <a:prstGeom prst="bentConnector2">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Verbinder: gewinkelt 26">
            <a:extLst>
              <a:ext uri="{FF2B5EF4-FFF2-40B4-BE49-F238E27FC236}">
                <a16:creationId xmlns:a16="http://schemas.microsoft.com/office/drawing/2014/main" id="{3074765E-DA3D-46B3-985D-73F9431EA2D9}"/>
              </a:ext>
            </a:extLst>
          </p:cNvPr>
          <p:cNvCxnSpPr>
            <a:cxnSpLocks/>
            <a:stCxn id="16" idx="2"/>
            <a:endCxn id="11" idx="3"/>
          </p:cNvCxnSpPr>
          <p:nvPr/>
        </p:nvCxnSpPr>
        <p:spPr>
          <a:xfrm rot="5400000">
            <a:off x="4591050" y="2982386"/>
            <a:ext cx="770466" cy="3162299"/>
          </a:xfrm>
          <a:prstGeom prst="bentConnector2">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Textfeld 29">
            <a:extLst>
              <a:ext uri="{FF2B5EF4-FFF2-40B4-BE49-F238E27FC236}">
                <a16:creationId xmlns:a16="http://schemas.microsoft.com/office/drawing/2014/main" id="{7BB3727D-4488-461D-9A33-1C965403E4B5}"/>
              </a:ext>
            </a:extLst>
          </p:cNvPr>
          <p:cNvSpPr txBox="1"/>
          <p:nvPr/>
        </p:nvSpPr>
        <p:spPr>
          <a:xfrm>
            <a:off x="1109137" y="2528901"/>
            <a:ext cx="1614755" cy="369332"/>
          </a:xfrm>
          <a:prstGeom prst="rect">
            <a:avLst/>
          </a:prstGeom>
          <a:noFill/>
        </p:spPr>
        <p:txBody>
          <a:bodyPr wrap="square" rtlCol="0">
            <a:spAutoFit/>
          </a:bodyPr>
          <a:lstStyle/>
          <a:p>
            <a:r>
              <a:rPr lang="de-DE" dirty="0">
                <a:solidFill>
                  <a:schemeClr val="accent2"/>
                </a:solidFill>
              </a:rPr>
              <a:t>Entscheidung</a:t>
            </a:r>
          </a:p>
        </p:txBody>
      </p:sp>
      <p:sp>
        <p:nvSpPr>
          <p:cNvPr id="31" name="Textfeld 30">
            <a:extLst>
              <a:ext uri="{FF2B5EF4-FFF2-40B4-BE49-F238E27FC236}">
                <a16:creationId xmlns:a16="http://schemas.microsoft.com/office/drawing/2014/main" id="{4C432964-8965-4460-9BA7-50A713A5D478}"/>
              </a:ext>
            </a:extLst>
          </p:cNvPr>
          <p:cNvSpPr txBox="1"/>
          <p:nvPr/>
        </p:nvSpPr>
        <p:spPr>
          <a:xfrm>
            <a:off x="934975" y="5188464"/>
            <a:ext cx="1963078" cy="369332"/>
          </a:xfrm>
          <a:prstGeom prst="rect">
            <a:avLst/>
          </a:prstGeom>
          <a:noFill/>
        </p:spPr>
        <p:txBody>
          <a:bodyPr wrap="square" rtlCol="0">
            <a:spAutoFit/>
          </a:bodyPr>
          <a:lstStyle/>
          <a:p>
            <a:r>
              <a:rPr lang="de-DE" dirty="0">
                <a:solidFill>
                  <a:schemeClr val="accent2"/>
                </a:solidFill>
              </a:rPr>
              <a:t>Zusammenführung</a:t>
            </a:r>
          </a:p>
        </p:txBody>
      </p:sp>
      <p:sp>
        <p:nvSpPr>
          <p:cNvPr id="32" name="Textfeld 31">
            <a:extLst>
              <a:ext uri="{FF2B5EF4-FFF2-40B4-BE49-F238E27FC236}">
                <a16:creationId xmlns:a16="http://schemas.microsoft.com/office/drawing/2014/main" id="{C668077C-B1FA-4190-8A06-0D0501C8CA55}"/>
              </a:ext>
            </a:extLst>
          </p:cNvPr>
          <p:cNvSpPr txBox="1"/>
          <p:nvPr/>
        </p:nvSpPr>
        <p:spPr>
          <a:xfrm>
            <a:off x="2891364" y="3233602"/>
            <a:ext cx="1894152" cy="369332"/>
          </a:xfrm>
          <a:prstGeom prst="rect">
            <a:avLst/>
          </a:prstGeom>
          <a:noFill/>
        </p:spPr>
        <p:txBody>
          <a:bodyPr wrap="square" rtlCol="0">
            <a:spAutoFit/>
          </a:bodyPr>
          <a:lstStyle/>
          <a:p>
            <a:r>
              <a:rPr lang="de-DE" dirty="0">
                <a:solidFill>
                  <a:schemeClr val="accent6"/>
                </a:solidFill>
              </a:rPr>
              <a:t>[Bestandskunde]</a:t>
            </a:r>
          </a:p>
        </p:txBody>
      </p:sp>
      <p:sp>
        <p:nvSpPr>
          <p:cNvPr id="33" name="Textfeld 32">
            <a:extLst>
              <a:ext uri="{FF2B5EF4-FFF2-40B4-BE49-F238E27FC236}">
                <a16:creationId xmlns:a16="http://schemas.microsoft.com/office/drawing/2014/main" id="{605BC5A4-68F0-42DE-85D5-BE98FE98C51F}"/>
              </a:ext>
            </a:extLst>
          </p:cNvPr>
          <p:cNvSpPr txBox="1"/>
          <p:nvPr/>
        </p:nvSpPr>
        <p:spPr>
          <a:xfrm>
            <a:off x="3314961" y="2644137"/>
            <a:ext cx="1614755" cy="369332"/>
          </a:xfrm>
          <a:prstGeom prst="rect">
            <a:avLst/>
          </a:prstGeom>
          <a:noFill/>
        </p:spPr>
        <p:txBody>
          <a:bodyPr wrap="square" rtlCol="0">
            <a:spAutoFit/>
          </a:bodyPr>
          <a:lstStyle/>
          <a:p>
            <a:r>
              <a:rPr lang="de-DE" dirty="0">
                <a:solidFill>
                  <a:schemeClr val="accent1"/>
                </a:solidFill>
              </a:rPr>
              <a:t>[Neuer Kunde]</a:t>
            </a:r>
          </a:p>
        </p:txBody>
      </p:sp>
      <p:sp>
        <p:nvSpPr>
          <p:cNvPr id="34" name="Textfeld 33">
            <a:extLst>
              <a:ext uri="{FF2B5EF4-FFF2-40B4-BE49-F238E27FC236}">
                <a16:creationId xmlns:a16="http://schemas.microsoft.com/office/drawing/2014/main" id="{C39F6466-B83B-4940-A057-7AA8FF99AE30}"/>
              </a:ext>
            </a:extLst>
          </p:cNvPr>
          <p:cNvSpPr txBox="1"/>
          <p:nvPr/>
        </p:nvSpPr>
        <p:spPr>
          <a:xfrm>
            <a:off x="5190075" y="2145509"/>
            <a:ext cx="2192852" cy="461665"/>
          </a:xfrm>
          <a:prstGeom prst="rect">
            <a:avLst/>
          </a:prstGeom>
          <a:noFill/>
        </p:spPr>
        <p:txBody>
          <a:bodyPr wrap="square" rtlCol="0">
            <a:spAutoFit/>
          </a:bodyPr>
          <a:lstStyle/>
          <a:p>
            <a:r>
              <a:rPr lang="de-DE" sz="2400" dirty="0"/>
              <a:t>Bedingungen</a:t>
            </a:r>
          </a:p>
        </p:txBody>
      </p:sp>
      <p:cxnSp>
        <p:nvCxnSpPr>
          <p:cNvPr id="36" name="Gerade Verbindung mit Pfeil 35">
            <a:extLst>
              <a:ext uri="{FF2B5EF4-FFF2-40B4-BE49-F238E27FC236}">
                <a16:creationId xmlns:a16="http://schemas.microsoft.com/office/drawing/2014/main" id="{64A27652-60D0-4EFA-AF0E-F84D35310CEC}"/>
              </a:ext>
            </a:extLst>
          </p:cNvPr>
          <p:cNvCxnSpPr>
            <a:cxnSpLocks/>
            <a:stCxn id="34" idx="2"/>
            <a:endCxn id="33" idx="3"/>
          </p:cNvCxnSpPr>
          <p:nvPr/>
        </p:nvCxnSpPr>
        <p:spPr>
          <a:xfrm flipH="1">
            <a:off x="4929716" y="2607174"/>
            <a:ext cx="1356785" cy="2216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Gerade Verbindung mit Pfeil 37">
            <a:extLst>
              <a:ext uri="{FF2B5EF4-FFF2-40B4-BE49-F238E27FC236}">
                <a16:creationId xmlns:a16="http://schemas.microsoft.com/office/drawing/2014/main" id="{33AEE452-7ECC-447A-B09B-B43A6386B2FC}"/>
              </a:ext>
            </a:extLst>
          </p:cNvPr>
          <p:cNvCxnSpPr>
            <a:cxnSpLocks/>
            <a:stCxn id="34" idx="2"/>
            <a:endCxn id="32" idx="3"/>
          </p:cNvCxnSpPr>
          <p:nvPr/>
        </p:nvCxnSpPr>
        <p:spPr>
          <a:xfrm flipH="1">
            <a:off x="4785516" y="2607174"/>
            <a:ext cx="1500985" cy="8110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5469550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01BEC5F-B1AA-42EA-B5EC-58DC0432B56B}"/>
              </a:ext>
            </a:extLst>
          </p:cNvPr>
          <p:cNvSpPr>
            <a:spLocks noGrp="1"/>
          </p:cNvSpPr>
          <p:nvPr>
            <p:ph type="title"/>
          </p:nvPr>
        </p:nvSpPr>
        <p:spPr>
          <a:xfrm>
            <a:off x="838200" y="365125"/>
            <a:ext cx="10515600" cy="732155"/>
          </a:xfrm>
        </p:spPr>
        <p:txBody>
          <a:bodyPr/>
          <a:lstStyle/>
          <a:p>
            <a:r>
              <a:rPr lang="de-DE" b="1" dirty="0"/>
              <a:t>UML</a:t>
            </a:r>
          </a:p>
        </p:txBody>
      </p:sp>
      <p:sp>
        <p:nvSpPr>
          <p:cNvPr id="3" name="Inhaltsplatzhalter 2">
            <a:extLst>
              <a:ext uri="{FF2B5EF4-FFF2-40B4-BE49-F238E27FC236}">
                <a16:creationId xmlns:a16="http://schemas.microsoft.com/office/drawing/2014/main" id="{C5298C59-EB27-48E1-BA33-0EC8E32454A0}"/>
              </a:ext>
            </a:extLst>
          </p:cNvPr>
          <p:cNvSpPr>
            <a:spLocks noGrp="1"/>
          </p:cNvSpPr>
          <p:nvPr>
            <p:ph idx="1"/>
          </p:nvPr>
        </p:nvSpPr>
        <p:spPr>
          <a:xfrm>
            <a:off x="838200" y="1097280"/>
            <a:ext cx="10515600" cy="452845"/>
          </a:xfrm>
        </p:spPr>
        <p:txBody>
          <a:bodyPr>
            <a:normAutofit lnSpcReduction="10000"/>
          </a:bodyPr>
          <a:lstStyle/>
          <a:p>
            <a:pPr marL="0" indent="0">
              <a:buNone/>
            </a:pPr>
            <a:r>
              <a:rPr lang="de-DE" b="1" dirty="0"/>
              <a:t>Objektorientierte Analyse</a:t>
            </a:r>
          </a:p>
        </p:txBody>
      </p:sp>
      <p:sp>
        <p:nvSpPr>
          <p:cNvPr id="5" name="Textfeld 4">
            <a:extLst>
              <a:ext uri="{FF2B5EF4-FFF2-40B4-BE49-F238E27FC236}">
                <a16:creationId xmlns:a16="http://schemas.microsoft.com/office/drawing/2014/main" id="{C44DBDEE-FA0F-4450-9772-F82FC0694FDB}"/>
              </a:ext>
            </a:extLst>
          </p:cNvPr>
          <p:cNvSpPr txBox="1"/>
          <p:nvPr/>
        </p:nvSpPr>
        <p:spPr>
          <a:xfrm>
            <a:off x="838200" y="1526679"/>
            <a:ext cx="9366739" cy="1384995"/>
          </a:xfrm>
          <a:prstGeom prst="rect">
            <a:avLst/>
          </a:prstGeom>
          <a:noFill/>
        </p:spPr>
        <p:txBody>
          <a:bodyPr wrap="square" rtlCol="0">
            <a:spAutoFit/>
          </a:bodyPr>
          <a:lstStyle/>
          <a:p>
            <a:r>
              <a:rPr lang="de-DE" sz="2800" dirty="0"/>
              <a:t>Bei der Objektorientierten Analyse (OOA) wird der Objektorientierte (OO) Ansatz um weitere Eigenschaften/Konzepte erweitert.</a:t>
            </a:r>
          </a:p>
        </p:txBody>
      </p:sp>
      <p:grpSp>
        <p:nvGrpSpPr>
          <p:cNvPr id="19" name="Gruppieren 18">
            <a:extLst>
              <a:ext uri="{FF2B5EF4-FFF2-40B4-BE49-F238E27FC236}">
                <a16:creationId xmlns:a16="http://schemas.microsoft.com/office/drawing/2014/main" id="{7E97D39C-594D-4C21-B15B-F17B265E658F}"/>
              </a:ext>
            </a:extLst>
          </p:cNvPr>
          <p:cNvGrpSpPr/>
          <p:nvPr/>
        </p:nvGrpSpPr>
        <p:grpSpPr>
          <a:xfrm>
            <a:off x="2134737" y="3016155"/>
            <a:ext cx="6244988" cy="2608087"/>
            <a:chOff x="838200" y="3152633"/>
            <a:chExt cx="6244988" cy="2608087"/>
          </a:xfrm>
        </p:grpSpPr>
        <p:sp>
          <p:nvSpPr>
            <p:cNvPr id="14" name="Rechteck: abgerundete Ecken 13">
              <a:extLst>
                <a:ext uri="{FF2B5EF4-FFF2-40B4-BE49-F238E27FC236}">
                  <a16:creationId xmlns:a16="http://schemas.microsoft.com/office/drawing/2014/main" id="{537554F0-E7D2-42CB-9441-3A6CC35CC652}"/>
                </a:ext>
              </a:extLst>
            </p:cNvPr>
            <p:cNvSpPr/>
            <p:nvPr/>
          </p:nvSpPr>
          <p:spPr>
            <a:xfrm>
              <a:off x="838200" y="3152633"/>
              <a:ext cx="6244988" cy="2608087"/>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lvl="8"/>
              <a:endParaRPr lang="de-DE" b="1" dirty="0"/>
            </a:p>
            <a:p>
              <a:pPr lvl="8"/>
              <a:r>
                <a:rPr lang="de-DE" b="1" dirty="0"/>
                <a:t>OOA Konzepte</a:t>
              </a:r>
            </a:p>
            <a:p>
              <a:pPr marL="3943350" lvl="8" indent="-285750">
                <a:buFont typeface="Arial" panose="020B0604020202020204" pitchFamily="34" charset="0"/>
                <a:buChar char="•"/>
              </a:pPr>
              <a:r>
                <a:rPr lang="de-DE" dirty="0"/>
                <a:t>Assoziation</a:t>
              </a:r>
            </a:p>
            <a:p>
              <a:pPr marL="3943350" lvl="8" indent="-285750">
                <a:buFont typeface="Arial" panose="020B0604020202020204" pitchFamily="34" charset="0"/>
                <a:buChar char="•"/>
              </a:pPr>
              <a:r>
                <a:rPr lang="de-DE" dirty="0"/>
                <a:t>Paket</a:t>
              </a:r>
            </a:p>
            <a:p>
              <a:pPr marL="3943350" lvl="8" indent="-285750">
                <a:buFont typeface="Arial" panose="020B0604020202020204" pitchFamily="34" charset="0"/>
                <a:buChar char="•"/>
              </a:pPr>
              <a:r>
                <a:rPr lang="de-DE" dirty="0"/>
                <a:t>Zustandsautomat</a:t>
              </a:r>
            </a:p>
            <a:p>
              <a:pPr marL="3943350" lvl="8" indent="-285750">
                <a:buFont typeface="Arial" panose="020B0604020202020204" pitchFamily="34" charset="0"/>
                <a:buChar char="•"/>
              </a:pPr>
              <a:r>
                <a:rPr lang="de-DE" dirty="0"/>
                <a:t>Use-Case</a:t>
              </a:r>
            </a:p>
            <a:p>
              <a:pPr marL="3943350" lvl="8" indent="-285750">
                <a:buFont typeface="Arial" panose="020B0604020202020204" pitchFamily="34" charset="0"/>
                <a:buChar char="•"/>
              </a:pPr>
              <a:r>
                <a:rPr lang="de-DE" dirty="0"/>
                <a:t>Aktivität</a:t>
              </a:r>
            </a:p>
            <a:p>
              <a:pPr marL="3943350" lvl="8" indent="-285750">
                <a:buFont typeface="Arial" panose="020B0604020202020204" pitchFamily="34" charset="0"/>
                <a:buChar char="•"/>
              </a:pPr>
              <a:r>
                <a:rPr lang="de-DE" dirty="0"/>
                <a:t>Szenario</a:t>
              </a:r>
            </a:p>
            <a:p>
              <a:pPr algn="ctr"/>
              <a:endParaRPr lang="de-DE" dirty="0"/>
            </a:p>
          </p:txBody>
        </p:sp>
        <p:sp>
          <p:nvSpPr>
            <p:cNvPr id="13" name="Rechteck: abgerundete Ecken 12">
              <a:extLst>
                <a:ext uri="{FF2B5EF4-FFF2-40B4-BE49-F238E27FC236}">
                  <a16:creationId xmlns:a16="http://schemas.microsoft.com/office/drawing/2014/main" id="{4CC4C199-C014-4A75-8C35-B0549E26427F}"/>
                </a:ext>
              </a:extLst>
            </p:cNvPr>
            <p:cNvSpPr/>
            <p:nvPr/>
          </p:nvSpPr>
          <p:spPr>
            <a:xfrm>
              <a:off x="1269155" y="3341073"/>
              <a:ext cx="2872154" cy="21999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de-DE" dirty="0"/>
            </a:p>
            <a:p>
              <a:r>
                <a:rPr lang="de-DE" b="1" dirty="0">
                  <a:solidFill>
                    <a:schemeClr val="accent4"/>
                  </a:solidFill>
                </a:rPr>
                <a:t>OO Grundkonzept</a:t>
              </a:r>
            </a:p>
            <a:p>
              <a:pPr marL="285750" indent="-285750">
                <a:buFont typeface="Arial" panose="020B0604020202020204" pitchFamily="34" charset="0"/>
                <a:buChar char="•"/>
              </a:pPr>
              <a:r>
                <a:rPr lang="de-DE" dirty="0"/>
                <a:t>Objekt</a:t>
              </a:r>
            </a:p>
            <a:p>
              <a:pPr marL="285750" indent="-285750">
                <a:buFont typeface="Arial" panose="020B0604020202020204" pitchFamily="34" charset="0"/>
                <a:buChar char="•"/>
              </a:pPr>
              <a:r>
                <a:rPr lang="de-DE" dirty="0"/>
                <a:t>Klasse</a:t>
              </a:r>
            </a:p>
            <a:p>
              <a:pPr marL="285750" indent="-285750">
                <a:buFont typeface="Arial" panose="020B0604020202020204" pitchFamily="34" charset="0"/>
                <a:buChar char="•"/>
              </a:pPr>
              <a:r>
                <a:rPr lang="de-DE" dirty="0"/>
                <a:t>Attribut</a:t>
              </a:r>
            </a:p>
            <a:p>
              <a:pPr marL="285750" indent="-285750">
                <a:buFont typeface="Arial" panose="020B0604020202020204" pitchFamily="34" charset="0"/>
                <a:buChar char="•"/>
              </a:pPr>
              <a:r>
                <a:rPr lang="de-DE" dirty="0"/>
                <a:t>Generalisierung</a:t>
              </a:r>
            </a:p>
            <a:p>
              <a:pPr marL="285750" indent="-285750">
                <a:buFont typeface="Arial" panose="020B0604020202020204" pitchFamily="34" charset="0"/>
                <a:buChar char="•"/>
              </a:pPr>
              <a:r>
                <a:rPr lang="de-DE" dirty="0"/>
                <a:t>Operation</a:t>
              </a:r>
            </a:p>
            <a:p>
              <a:pPr marL="285750" indent="-285750">
                <a:buFont typeface="Arial" panose="020B0604020202020204" pitchFamily="34" charset="0"/>
                <a:buChar char="•"/>
              </a:pPr>
              <a:r>
                <a:rPr lang="de-DE" dirty="0"/>
                <a:t>Botschaft</a:t>
              </a:r>
            </a:p>
            <a:p>
              <a:pPr algn="ctr"/>
              <a:endParaRPr lang="de-DE" dirty="0"/>
            </a:p>
          </p:txBody>
        </p:sp>
      </p:grpSp>
    </p:spTree>
    <p:extLst>
      <p:ext uri="{BB962C8B-B14F-4D97-AF65-F5344CB8AC3E}">
        <p14:creationId xmlns:p14="http://schemas.microsoft.com/office/powerpoint/2010/main" val="254280419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01BEC5F-B1AA-42EA-B5EC-58DC0432B56B}"/>
              </a:ext>
            </a:extLst>
          </p:cNvPr>
          <p:cNvSpPr>
            <a:spLocks noGrp="1"/>
          </p:cNvSpPr>
          <p:nvPr>
            <p:ph type="title"/>
          </p:nvPr>
        </p:nvSpPr>
        <p:spPr>
          <a:xfrm>
            <a:off x="838200" y="365125"/>
            <a:ext cx="10515600" cy="732155"/>
          </a:xfrm>
        </p:spPr>
        <p:txBody>
          <a:bodyPr/>
          <a:lstStyle/>
          <a:p>
            <a:r>
              <a:rPr lang="de-DE" b="1" dirty="0"/>
              <a:t>UML</a:t>
            </a:r>
          </a:p>
        </p:txBody>
      </p:sp>
      <p:sp>
        <p:nvSpPr>
          <p:cNvPr id="3" name="Inhaltsplatzhalter 2">
            <a:extLst>
              <a:ext uri="{FF2B5EF4-FFF2-40B4-BE49-F238E27FC236}">
                <a16:creationId xmlns:a16="http://schemas.microsoft.com/office/drawing/2014/main" id="{C5298C59-EB27-48E1-BA33-0EC8E32454A0}"/>
              </a:ext>
            </a:extLst>
          </p:cNvPr>
          <p:cNvSpPr>
            <a:spLocks noGrp="1"/>
          </p:cNvSpPr>
          <p:nvPr>
            <p:ph idx="1"/>
          </p:nvPr>
        </p:nvSpPr>
        <p:spPr>
          <a:xfrm>
            <a:off x="838200" y="1097280"/>
            <a:ext cx="10515600" cy="452845"/>
          </a:xfrm>
        </p:spPr>
        <p:txBody>
          <a:bodyPr>
            <a:normAutofit lnSpcReduction="10000"/>
          </a:bodyPr>
          <a:lstStyle/>
          <a:p>
            <a:pPr marL="0" indent="0">
              <a:buNone/>
            </a:pPr>
            <a:r>
              <a:rPr lang="de-DE" b="1" dirty="0"/>
              <a:t>Objekt</a:t>
            </a:r>
          </a:p>
        </p:txBody>
      </p:sp>
      <p:grpSp>
        <p:nvGrpSpPr>
          <p:cNvPr id="8" name="Gruppieren 7">
            <a:extLst>
              <a:ext uri="{FF2B5EF4-FFF2-40B4-BE49-F238E27FC236}">
                <a16:creationId xmlns:a16="http://schemas.microsoft.com/office/drawing/2014/main" id="{A77F4E9C-8153-4316-8230-53DD4901868E}"/>
              </a:ext>
            </a:extLst>
          </p:cNvPr>
          <p:cNvGrpSpPr/>
          <p:nvPr/>
        </p:nvGrpSpPr>
        <p:grpSpPr>
          <a:xfrm>
            <a:off x="742666" y="2060811"/>
            <a:ext cx="4153469" cy="3873657"/>
            <a:chOff x="742666" y="2060811"/>
            <a:chExt cx="4153469" cy="3873657"/>
          </a:xfrm>
        </p:grpSpPr>
        <p:pic>
          <p:nvPicPr>
            <p:cNvPr id="6" name="Grafik 5">
              <a:extLst>
                <a:ext uri="{FF2B5EF4-FFF2-40B4-BE49-F238E27FC236}">
                  <a16:creationId xmlns:a16="http://schemas.microsoft.com/office/drawing/2014/main" id="{B6F0A16A-CF14-4D59-858F-E7C57DC153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2666" y="2819366"/>
              <a:ext cx="4153469" cy="3115102"/>
            </a:xfrm>
            <a:prstGeom prst="rect">
              <a:avLst/>
            </a:prstGeom>
          </p:spPr>
        </p:pic>
        <p:sp>
          <p:nvSpPr>
            <p:cNvPr id="7" name="Textfeld 6">
              <a:extLst>
                <a:ext uri="{FF2B5EF4-FFF2-40B4-BE49-F238E27FC236}">
                  <a16:creationId xmlns:a16="http://schemas.microsoft.com/office/drawing/2014/main" id="{62557673-03AC-4085-B6C1-D28AA42878EF}"/>
                </a:ext>
              </a:extLst>
            </p:cNvPr>
            <p:cNvSpPr txBox="1"/>
            <p:nvPr/>
          </p:nvSpPr>
          <p:spPr>
            <a:xfrm>
              <a:off x="742666" y="2060811"/>
              <a:ext cx="4153469" cy="954107"/>
            </a:xfrm>
            <a:prstGeom prst="rect">
              <a:avLst/>
            </a:prstGeom>
            <a:noFill/>
          </p:spPr>
          <p:txBody>
            <a:bodyPr wrap="square" rtlCol="0">
              <a:spAutoFit/>
            </a:bodyPr>
            <a:lstStyle/>
            <a:p>
              <a:r>
                <a:rPr lang="de-DE" sz="2800" dirty="0"/>
                <a:t>Ein Haus (</a:t>
              </a:r>
              <a:r>
                <a:rPr lang="de-DE" sz="2800" b="1" dirty="0"/>
                <a:t>Objekt</a:t>
              </a:r>
              <a:r>
                <a:rPr lang="de-DE" sz="2800" dirty="0"/>
                <a:t>) in der </a:t>
              </a:r>
            </a:p>
            <a:p>
              <a:r>
                <a:rPr lang="de-DE" sz="2800" dirty="0"/>
                <a:t>Realen Welt</a:t>
              </a:r>
            </a:p>
          </p:txBody>
        </p:sp>
      </p:grpSp>
      <p:sp>
        <p:nvSpPr>
          <p:cNvPr id="10" name="Textfeld 9">
            <a:extLst>
              <a:ext uri="{FF2B5EF4-FFF2-40B4-BE49-F238E27FC236}">
                <a16:creationId xmlns:a16="http://schemas.microsoft.com/office/drawing/2014/main" id="{CD28C3DA-8561-48F0-9DD2-2034832BF606}"/>
              </a:ext>
            </a:extLst>
          </p:cNvPr>
          <p:cNvSpPr txBox="1"/>
          <p:nvPr/>
        </p:nvSpPr>
        <p:spPr>
          <a:xfrm>
            <a:off x="742665" y="5934468"/>
            <a:ext cx="4153469" cy="584775"/>
          </a:xfrm>
          <a:prstGeom prst="rect">
            <a:avLst/>
          </a:prstGeom>
          <a:noFill/>
        </p:spPr>
        <p:txBody>
          <a:bodyPr wrap="square" rtlCol="0">
            <a:spAutoFit/>
          </a:bodyPr>
          <a:lstStyle/>
          <a:p>
            <a:pPr algn="ctr"/>
            <a:r>
              <a:rPr lang="de-DE" sz="3200" b="1" dirty="0">
                <a:solidFill>
                  <a:srgbClr val="7030A0"/>
                </a:solidFill>
              </a:rPr>
              <a:t>Reale Welt</a:t>
            </a:r>
          </a:p>
        </p:txBody>
      </p:sp>
      <p:grpSp>
        <p:nvGrpSpPr>
          <p:cNvPr id="11" name="Gruppieren 10">
            <a:extLst>
              <a:ext uri="{FF2B5EF4-FFF2-40B4-BE49-F238E27FC236}">
                <a16:creationId xmlns:a16="http://schemas.microsoft.com/office/drawing/2014/main" id="{30FA36B0-53E4-4119-BF10-782D1AC28CF1}"/>
              </a:ext>
            </a:extLst>
          </p:cNvPr>
          <p:cNvGrpSpPr/>
          <p:nvPr/>
        </p:nvGrpSpPr>
        <p:grpSpPr>
          <a:xfrm>
            <a:off x="7200331" y="2060811"/>
            <a:ext cx="4153469" cy="4458432"/>
            <a:chOff x="7200331" y="2060811"/>
            <a:chExt cx="4153469" cy="4458432"/>
          </a:xfrm>
        </p:grpSpPr>
        <p:sp>
          <p:nvSpPr>
            <p:cNvPr id="9" name="Rechteck 8">
              <a:extLst>
                <a:ext uri="{FF2B5EF4-FFF2-40B4-BE49-F238E27FC236}">
                  <a16:creationId xmlns:a16="http://schemas.microsoft.com/office/drawing/2014/main" id="{76EB7494-E33E-42C4-AE4C-24C8AEFA24DF}"/>
                </a:ext>
              </a:extLst>
            </p:cNvPr>
            <p:cNvSpPr/>
            <p:nvPr/>
          </p:nvSpPr>
          <p:spPr>
            <a:xfrm>
              <a:off x="7768987" y="3987956"/>
              <a:ext cx="3016155" cy="7779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3200" dirty="0"/>
                <a:t>Neues Haus</a:t>
              </a:r>
            </a:p>
          </p:txBody>
        </p:sp>
        <p:sp>
          <p:nvSpPr>
            <p:cNvPr id="15" name="Textfeld 14">
              <a:extLst>
                <a:ext uri="{FF2B5EF4-FFF2-40B4-BE49-F238E27FC236}">
                  <a16:creationId xmlns:a16="http://schemas.microsoft.com/office/drawing/2014/main" id="{E5880BC3-15C4-4BF6-817E-9C4529F2EF8E}"/>
                </a:ext>
              </a:extLst>
            </p:cNvPr>
            <p:cNvSpPr txBox="1"/>
            <p:nvPr/>
          </p:nvSpPr>
          <p:spPr>
            <a:xfrm>
              <a:off x="7200331" y="5934468"/>
              <a:ext cx="4153469" cy="584775"/>
            </a:xfrm>
            <a:prstGeom prst="rect">
              <a:avLst/>
            </a:prstGeom>
            <a:noFill/>
          </p:spPr>
          <p:txBody>
            <a:bodyPr wrap="square" rtlCol="0">
              <a:spAutoFit/>
            </a:bodyPr>
            <a:lstStyle/>
            <a:p>
              <a:pPr algn="ctr"/>
              <a:r>
                <a:rPr lang="de-DE" sz="3200" b="1" dirty="0">
                  <a:solidFill>
                    <a:srgbClr val="00B050"/>
                  </a:solidFill>
                </a:rPr>
                <a:t>Modell</a:t>
              </a:r>
            </a:p>
          </p:txBody>
        </p:sp>
        <p:sp>
          <p:nvSpPr>
            <p:cNvPr id="16" name="Textfeld 15">
              <a:extLst>
                <a:ext uri="{FF2B5EF4-FFF2-40B4-BE49-F238E27FC236}">
                  <a16:creationId xmlns:a16="http://schemas.microsoft.com/office/drawing/2014/main" id="{7126EDF7-A66C-4C15-AC11-FCC775D44C17}"/>
                </a:ext>
              </a:extLst>
            </p:cNvPr>
            <p:cNvSpPr txBox="1"/>
            <p:nvPr/>
          </p:nvSpPr>
          <p:spPr>
            <a:xfrm>
              <a:off x="7200331" y="2060811"/>
              <a:ext cx="4057933" cy="523220"/>
            </a:xfrm>
            <a:prstGeom prst="rect">
              <a:avLst/>
            </a:prstGeom>
            <a:noFill/>
          </p:spPr>
          <p:txBody>
            <a:bodyPr wrap="square" rtlCol="0">
              <a:spAutoFit/>
            </a:bodyPr>
            <a:lstStyle/>
            <a:p>
              <a:pPr algn="ctr"/>
              <a:r>
                <a:rPr lang="de-DE" sz="2800" dirty="0"/>
                <a:t>Objekt im Modell</a:t>
              </a:r>
            </a:p>
          </p:txBody>
        </p:sp>
      </p:grpSp>
      <p:sp>
        <p:nvSpPr>
          <p:cNvPr id="12" name="Pfeil: nach rechts 11">
            <a:extLst>
              <a:ext uri="{FF2B5EF4-FFF2-40B4-BE49-F238E27FC236}">
                <a16:creationId xmlns:a16="http://schemas.microsoft.com/office/drawing/2014/main" id="{CD10D4E6-18F5-4BC2-9FF2-F0F1E24A8392}"/>
              </a:ext>
            </a:extLst>
          </p:cNvPr>
          <p:cNvSpPr/>
          <p:nvPr/>
        </p:nvSpPr>
        <p:spPr>
          <a:xfrm>
            <a:off x="5224249" y="3780289"/>
            <a:ext cx="2216624" cy="1193255"/>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de-DE" sz="2400" dirty="0"/>
              <a:t>Modellierung</a:t>
            </a:r>
          </a:p>
        </p:txBody>
      </p:sp>
    </p:spTree>
    <p:extLst>
      <p:ext uri="{BB962C8B-B14F-4D97-AF65-F5344CB8AC3E}">
        <p14:creationId xmlns:p14="http://schemas.microsoft.com/office/powerpoint/2010/main" val="233022186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01BEC5F-B1AA-42EA-B5EC-58DC0432B56B}"/>
              </a:ext>
            </a:extLst>
          </p:cNvPr>
          <p:cNvSpPr>
            <a:spLocks noGrp="1"/>
          </p:cNvSpPr>
          <p:nvPr>
            <p:ph type="title"/>
          </p:nvPr>
        </p:nvSpPr>
        <p:spPr>
          <a:xfrm>
            <a:off x="838200" y="365125"/>
            <a:ext cx="10515600" cy="732155"/>
          </a:xfrm>
        </p:spPr>
        <p:txBody>
          <a:bodyPr/>
          <a:lstStyle/>
          <a:p>
            <a:r>
              <a:rPr lang="de-DE" b="1" dirty="0"/>
              <a:t>UML</a:t>
            </a:r>
          </a:p>
        </p:txBody>
      </p:sp>
      <p:sp>
        <p:nvSpPr>
          <p:cNvPr id="3" name="Inhaltsplatzhalter 2">
            <a:extLst>
              <a:ext uri="{FF2B5EF4-FFF2-40B4-BE49-F238E27FC236}">
                <a16:creationId xmlns:a16="http://schemas.microsoft.com/office/drawing/2014/main" id="{C5298C59-EB27-48E1-BA33-0EC8E32454A0}"/>
              </a:ext>
            </a:extLst>
          </p:cNvPr>
          <p:cNvSpPr>
            <a:spLocks noGrp="1"/>
          </p:cNvSpPr>
          <p:nvPr>
            <p:ph idx="1"/>
          </p:nvPr>
        </p:nvSpPr>
        <p:spPr>
          <a:xfrm>
            <a:off x="838200" y="1097280"/>
            <a:ext cx="10515600" cy="452845"/>
          </a:xfrm>
        </p:spPr>
        <p:txBody>
          <a:bodyPr>
            <a:normAutofit lnSpcReduction="10000"/>
          </a:bodyPr>
          <a:lstStyle/>
          <a:p>
            <a:pPr marL="0" indent="0">
              <a:buNone/>
            </a:pPr>
            <a:r>
              <a:rPr lang="de-DE" b="1" dirty="0"/>
              <a:t>Objekt, Attributwert</a:t>
            </a:r>
          </a:p>
        </p:txBody>
      </p:sp>
      <p:grpSp>
        <p:nvGrpSpPr>
          <p:cNvPr id="4" name="Gruppieren 3">
            <a:extLst>
              <a:ext uri="{FF2B5EF4-FFF2-40B4-BE49-F238E27FC236}">
                <a16:creationId xmlns:a16="http://schemas.microsoft.com/office/drawing/2014/main" id="{38E7F69A-77A3-4CE9-A8B3-7557D139AA1A}"/>
              </a:ext>
            </a:extLst>
          </p:cNvPr>
          <p:cNvGrpSpPr/>
          <p:nvPr/>
        </p:nvGrpSpPr>
        <p:grpSpPr>
          <a:xfrm>
            <a:off x="2235389" y="1692664"/>
            <a:ext cx="7721222" cy="4347366"/>
            <a:chOff x="2364474" y="2145509"/>
            <a:chExt cx="7721222" cy="4347366"/>
          </a:xfrm>
        </p:grpSpPr>
        <p:sp>
          <p:nvSpPr>
            <p:cNvPr id="9" name="Rechteck 8">
              <a:extLst>
                <a:ext uri="{FF2B5EF4-FFF2-40B4-BE49-F238E27FC236}">
                  <a16:creationId xmlns:a16="http://schemas.microsoft.com/office/drawing/2014/main" id="{76EB7494-E33E-42C4-AE4C-24C8AEFA24DF}"/>
                </a:ext>
              </a:extLst>
            </p:cNvPr>
            <p:cNvSpPr/>
            <p:nvPr/>
          </p:nvSpPr>
          <p:spPr>
            <a:xfrm>
              <a:off x="2364474" y="2145509"/>
              <a:ext cx="7721222" cy="7779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3200" b="1" dirty="0"/>
                <a:t>Neues Haus</a:t>
              </a:r>
            </a:p>
          </p:txBody>
        </p:sp>
        <p:sp>
          <p:nvSpPr>
            <p:cNvPr id="13" name="Rechteck 12">
              <a:extLst>
                <a:ext uri="{FF2B5EF4-FFF2-40B4-BE49-F238E27FC236}">
                  <a16:creationId xmlns:a16="http://schemas.microsoft.com/office/drawing/2014/main" id="{781B3BE8-4035-4568-B8C6-92CF30C55ABF}"/>
                </a:ext>
              </a:extLst>
            </p:cNvPr>
            <p:cNvSpPr/>
            <p:nvPr/>
          </p:nvSpPr>
          <p:spPr>
            <a:xfrm>
              <a:off x="2364474" y="2923431"/>
              <a:ext cx="7721222" cy="3569444"/>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r>
                <a:rPr lang="de-DE" sz="3200" dirty="0" err="1"/>
                <a:t>haustyp</a:t>
              </a:r>
              <a:r>
                <a:rPr lang="de-DE" sz="3200" dirty="0"/>
                <a:t> = Einfamilienhaus</a:t>
              </a:r>
            </a:p>
            <a:p>
              <a:r>
                <a:rPr lang="de-DE" sz="3200" dirty="0" err="1"/>
                <a:t>ort</a:t>
              </a:r>
              <a:r>
                <a:rPr lang="de-DE" sz="3200" dirty="0"/>
                <a:t> = Hürth</a:t>
              </a:r>
            </a:p>
            <a:p>
              <a:r>
                <a:rPr lang="de-DE" sz="3200" dirty="0" err="1"/>
                <a:t>anzahl_bäder</a:t>
              </a:r>
              <a:r>
                <a:rPr lang="de-DE" sz="3200" dirty="0"/>
                <a:t> = 2</a:t>
              </a:r>
            </a:p>
            <a:p>
              <a:r>
                <a:rPr lang="de-DE" sz="3200" dirty="0" err="1"/>
                <a:t>wohnfläche</a:t>
              </a:r>
              <a:r>
                <a:rPr lang="de-DE" sz="3200" dirty="0"/>
                <a:t> = 160 m²</a:t>
              </a:r>
            </a:p>
            <a:p>
              <a:r>
                <a:rPr lang="de-DE" sz="3200" dirty="0" err="1"/>
                <a:t>grundstück</a:t>
              </a:r>
              <a:r>
                <a:rPr lang="de-DE" sz="3200" dirty="0"/>
                <a:t> = 600 m² </a:t>
              </a:r>
            </a:p>
            <a:p>
              <a:r>
                <a:rPr lang="de-DE" sz="3200" dirty="0" err="1"/>
                <a:t>baujahr</a:t>
              </a:r>
              <a:r>
                <a:rPr lang="de-DE" sz="3200" dirty="0"/>
                <a:t> = 2010</a:t>
              </a:r>
            </a:p>
            <a:p>
              <a:r>
                <a:rPr lang="de-DE" sz="3200" dirty="0" err="1"/>
                <a:t>verkaufspreis</a:t>
              </a:r>
              <a:r>
                <a:rPr lang="de-DE" sz="3200" dirty="0"/>
                <a:t> = 600.000 [€]</a:t>
              </a:r>
            </a:p>
          </p:txBody>
        </p:sp>
      </p:grpSp>
    </p:spTree>
    <p:extLst>
      <p:ext uri="{BB962C8B-B14F-4D97-AF65-F5344CB8AC3E}">
        <p14:creationId xmlns:p14="http://schemas.microsoft.com/office/powerpoint/2010/main" val="376550009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01BEC5F-B1AA-42EA-B5EC-58DC0432B56B}"/>
              </a:ext>
            </a:extLst>
          </p:cNvPr>
          <p:cNvSpPr>
            <a:spLocks noGrp="1"/>
          </p:cNvSpPr>
          <p:nvPr>
            <p:ph type="title"/>
          </p:nvPr>
        </p:nvSpPr>
        <p:spPr>
          <a:xfrm>
            <a:off x="838200" y="365125"/>
            <a:ext cx="10515600" cy="732155"/>
          </a:xfrm>
        </p:spPr>
        <p:txBody>
          <a:bodyPr/>
          <a:lstStyle/>
          <a:p>
            <a:r>
              <a:rPr lang="de-DE" b="1" dirty="0"/>
              <a:t>UML</a:t>
            </a:r>
          </a:p>
        </p:txBody>
      </p:sp>
      <p:sp>
        <p:nvSpPr>
          <p:cNvPr id="3" name="Inhaltsplatzhalter 2">
            <a:extLst>
              <a:ext uri="{FF2B5EF4-FFF2-40B4-BE49-F238E27FC236}">
                <a16:creationId xmlns:a16="http://schemas.microsoft.com/office/drawing/2014/main" id="{C5298C59-EB27-48E1-BA33-0EC8E32454A0}"/>
              </a:ext>
            </a:extLst>
          </p:cNvPr>
          <p:cNvSpPr>
            <a:spLocks noGrp="1"/>
          </p:cNvSpPr>
          <p:nvPr>
            <p:ph idx="1"/>
          </p:nvPr>
        </p:nvSpPr>
        <p:spPr>
          <a:xfrm>
            <a:off x="838200" y="1097280"/>
            <a:ext cx="10515600" cy="452845"/>
          </a:xfrm>
        </p:spPr>
        <p:txBody>
          <a:bodyPr>
            <a:normAutofit lnSpcReduction="10000"/>
          </a:bodyPr>
          <a:lstStyle/>
          <a:p>
            <a:pPr marL="0" indent="0">
              <a:buNone/>
            </a:pPr>
            <a:r>
              <a:rPr lang="de-DE" b="1" dirty="0"/>
              <a:t>Operation, Verkapselung</a:t>
            </a:r>
          </a:p>
        </p:txBody>
      </p:sp>
      <p:grpSp>
        <p:nvGrpSpPr>
          <p:cNvPr id="7" name="Gruppieren 6">
            <a:extLst>
              <a:ext uri="{FF2B5EF4-FFF2-40B4-BE49-F238E27FC236}">
                <a16:creationId xmlns:a16="http://schemas.microsoft.com/office/drawing/2014/main" id="{A4FCD072-966D-4F13-91DF-6C0F751302D9}"/>
              </a:ext>
            </a:extLst>
          </p:cNvPr>
          <p:cNvGrpSpPr/>
          <p:nvPr/>
        </p:nvGrpSpPr>
        <p:grpSpPr>
          <a:xfrm>
            <a:off x="2235389" y="1692664"/>
            <a:ext cx="7721222" cy="4760648"/>
            <a:chOff x="2235389" y="1692664"/>
            <a:chExt cx="7721222" cy="4760648"/>
          </a:xfrm>
        </p:grpSpPr>
        <p:grpSp>
          <p:nvGrpSpPr>
            <p:cNvPr id="4" name="Gruppieren 3">
              <a:extLst>
                <a:ext uri="{FF2B5EF4-FFF2-40B4-BE49-F238E27FC236}">
                  <a16:creationId xmlns:a16="http://schemas.microsoft.com/office/drawing/2014/main" id="{38E7F69A-77A3-4CE9-A8B3-7557D139AA1A}"/>
                </a:ext>
              </a:extLst>
            </p:cNvPr>
            <p:cNvGrpSpPr/>
            <p:nvPr/>
          </p:nvGrpSpPr>
          <p:grpSpPr>
            <a:xfrm>
              <a:off x="2235389" y="1692664"/>
              <a:ext cx="7721222" cy="4175873"/>
              <a:chOff x="2364474" y="2145509"/>
              <a:chExt cx="7721222" cy="4175873"/>
            </a:xfrm>
          </p:grpSpPr>
          <p:sp>
            <p:nvSpPr>
              <p:cNvPr id="9" name="Rechteck 8">
                <a:extLst>
                  <a:ext uri="{FF2B5EF4-FFF2-40B4-BE49-F238E27FC236}">
                    <a16:creationId xmlns:a16="http://schemas.microsoft.com/office/drawing/2014/main" id="{76EB7494-E33E-42C4-AE4C-24C8AEFA24DF}"/>
                  </a:ext>
                </a:extLst>
              </p:cNvPr>
              <p:cNvSpPr/>
              <p:nvPr/>
            </p:nvSpPr>
            <p:spPr>
              <a:xfrm>
                <a:off x="2364474" y="2145509"/>
                <a:ext cx="7721222" cy="7779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3200" b="1" dirty="0"/>
                  <a:t>Neues Haus</a:t>
                </a:r>
              </a:p>
            </p:txBody>
          </p:sp>
          <p:sp>
            <p:nvSpPr>
              <p:cNvPr id="13" name="Rechteck 12">
                <a:extLst>
                  <a:ext uri="{FF2B5EF4-FFF2-40B4-BE49-F238E27FC236}">
                    <a16:creationId xmlns:a16="http://schemas.microsoft.com/office/drawing/2014/main" id="{781B3BE8-4035-4568-B8C6-92CF30C55ABF}"/>
                  </a:ext>
                </a:extLst>
              </p:cNvPr>
              <p:cNvSpPr/>
              <p:nvPr/>
            </p:nvSpPr>
            <p:spPr>
              <a:xfrm>
                <a:off x="2364474" y="2923431"/>
                <a:ext cx="7721222" cy="339795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r>
                  <a:rPr lang="de-DE" sz="3200" dirty="0" err="1"/>
                  <a:t>haustyp</a:t>
                </a:r>
                <a:r>
                  <a:rPr lang="de-DE" sz="3200" dirty="0"/>
                  <a:t> = Einfamilienhaus</a:t>
                </a:r>
              </a:p>
              <a:p>
                <a:r>
                  <a:rPr lang="de-DE" sz="3200" dirty="0" err="1"/>
                  <a:t>ort</a:t>
                </a:r>
                <a:r>
                  <a:rPr lang="de-DE" sz="3200" dirty="0"/>
                  <a:t> = Hürth</a:t>
                </a:r>
              </a:p>
              <a:p>
                <a:r>
                  <a:rPr lang="de-DE" sz="3200" dirty="0" err="1"/>
                  <a:t>anzahl_bäder</a:t>
                </a:r>
                <a:r>
                  <a:rPr lang="de-DE" sz="3200" dirty="0"/>
                  <a:t> = 2</a:t>
                </a:r>
              </a:p>
              <a:p>
                <a:r>
                  <a:rPr lang="de-DE" sz="3200" dirty="0" err="1"/>
                  <a:t>wohnfläche</a:t>
                </a:r>
                <a:r>
                  <a:rPr lang="de-DE" sz="3200" dirty="0"/>
                  <a:t> = 160 m²</a:t>
                </a:r>
              </a:p>
              <a:p>
                <a:r>
                  <a:rPr lang="de-DE" sz="3200" dirty="0" err="1"/>
                  <a:t>grundstück</a:t>
                </a:r>
                <a:r>
                  <a:rPr lang="de-DE" sz="3200" dirty="0"/>
                  <a:t> = 600 m² </a:t>
                </a:r>
              </a:p>
              <a:p>
                <a:r>
                  <a:rPr lang="de-DE" sz="3200" dirty="0" err="1"/>
                  <a:t>baujahr</a:t>
                </a:r>
                <a:r>
                  <a:rPr lang="de-DE" sz="3200" dirty="0"/>
                  <a:t> = 2010</a:t>
                </a:r>
              </a:p>
              <a:p>
                <a:r>
                  <a:rPr lang="de-DE" sz="3200" dirty="0" err="1"/>
                  <a:t>verkaufspreis</a:t>
                </a:r>
                <a:r>
                  <a:rPr lang="de-DE" sz="3200" dirty="0"/>
                  <a:t> = 600.000 [€]</a:t>
                </a:r>
              </a:p>
            </p:txBody>
          </p:sp>
        </p:grpSp>
        <p:sp>
          <p:nvSpPr>
            <p:cNvPr id="6" name="Textfeld 5">
              <a:extLst>
                <a:ext uri="{FF2B5EF4-FFF2-40B4-BE49-F238E27FC236}">
                  <a16:creationId xmlns:a16="http://schemas.microsoft.com/office/drawing/2014/main" id="{3BF375F7-C712-4859-832F-3C7B8A05AFCC}"/>
                </a:ext>
              </a:extLst>
            </p:cNvPr>
            <p:cNvSpPr txBox="1"/>
            <p:nvPr/>
          </p:nvSpPr>
          <p:spPr>
            <a:xfrm>
              <a:off x="2235389" y="5868537"/>
              <a:ext cx="7721222" cy="584775"/>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r>
                <a:rPr lang="de-DE" sz="3200" dirty="0" err="1"/>
                <a:t>gib_Verkaufspreis</a:t>
              </a:r>
              <a:r>
                <a:rPr lang="de-DE" sz="3200" dirty="0"/>
                <a:t>()</a:t>
              </a:r>
            </a:p>
          </p:txBody>
        </p:sp>
      </p:grpSp>
    </p:spTree>
    <p:extLst>
      <p:ext uri="{BB962C8B-B14F-4D97-AF65-F5344CB8AC3E}">
        <p14:creationId xmlns:p14="http://schemas.microsoft.com/office/powerpoint/2010/main" val="62551041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01BEC5F-B1AA-42EA-B5EC-58DC0432B56B}"/>
              </a:ext>
            </a:extLst>
          </p:cNvPr>
          <p:cNvSpPr>
            <a:spLocks noGrp="1"/>
          </p:cNvSpPr>
          <p:nvPr>
            <p:ph type="title"/>
          </p:nvPr>
        </p:nvSpPr>
        <p:spPr>
          <a:xfrm>
            <a:off x="838200" y="365125"/>
            <a:ext cx="10515600" cy="732155"/>
          </a:xfrm>
        </p:spPr>
        <p:txBody>
          <a:bodyPr/>
          <a:lstStyle/>
          <a:p>
            <a:r>
              <a:rPr lang="de-DE" b="1" dirty="0"/>
              <a:t>UML</a:t>
            </a:r>
          </a:p>
        </p:txBody>
      </p:sp>
      <p:sp>
        <p:nvSpPr>
          <p:cNvPr id="3" name="Inhaltsplatzhalter 2">
            <a:extLst>
              <a:ext uri="{FF2B5EF4-FFF2-40B4-BE49-F238E27FC236}">
                <a16:creationId xmlns:a16="http://schemas.microsoft.com/office/drawing/2014/main" id="{C5298C59-EB27-48E1-BA33-0EC8E32454A0}"/>
              </a:ext>
            </a:extLst>
          </p:cNvPr>
          <p:cNvSpPr>
            <a:spLocks noGrp="1"/>
          </p:cNvSpPr>
          <p:nvPr>
            <p:ph idx="1"/>
          </p:nvPr>
        </p:nvSpPr>
        <p:spPr>
          <a:xfrm>
            <a:off x="838200" y="1097280"/>
            <a:ext cx="10515600" cy="452845"/>
          </a:xfrm>
        </p:spPr>
        <p:txBody>
          <a:bodyPr>
            <a:normAutofit lnSpcReduction="10000"/>
          </a:bodyPr>
          <a:lstStyle/>
          <a:p>
            <a:pPr marL="0" indent="0">
              <a:buNone/>
            </a:pPr>
            <a:r>
              <a:rPr lang="de-DE" b="1" dirty="0"/>
              <a:t>Botschaft</a:t>
            </a:r>
          </a:p>
        </p:txBody>
      </p:sp>
      <p:sp>
        <p:nvSpPr>
          <p:cNvPr id="9" name="Rechteck 8">
            <a:extLst>
              <a:ext uri="{FF2B5EF4-FFF2-40B4-BE49-F238E27FC236}">
                <a16:creationId xmlns:a16="http://schemas.microsoft.com/office/drawing/2014/main" id="{76EB7494-E33E-42C4-AE4C-24C8AEFA24DF}"/>
              </a:ext>
            </a:extLst>
          </p:cNvPr>
          <p:cNvSpPr/>
          <p:nvPr/>
        </p:nvSpPr>
        <p:spPr>
          <a:xfrm>
            <a:off x="4214314" y="1550125"/>
            <a:ext cx="7721222" cy="777922"/>
          </a:xfrm>
          <a:prstGeom prst="rect">
            <a:avLst/>
          </a:prstGeom>
          <a:solidFill>
            <a:schemeClr val="accent5">
              <a:lumMod val="20000"/>
              <a:lumOff val="80000"/>
            </a:schemeClr>
          </a:solidFill>
        </p:spPr>
        <p:style>
          <a:lnRef idx="1">
            <a:schemeClr val="accent5"/>
          </a:lnRef>
          <a:fillRef idx="2">
            <a:schemeClr val="accent5"/>
          </a:fillRef>
          <a:effectRef idx="1">
            <a:schemeClr val="accent5"/>
          </a:effectRef>
          <a:fontRef idx="minor">
            <a:schemeClr val="dk1"/>
          </a:fontRef>
        </p:style>
        <p:txBody>
          <a:bodyPr rtlCol="0" anchor="ctr"/>
          <a:lstStyle/>
          <a:p>
            <a:pPr algn="ctr"/>
            <a:r>
              <a:rPr lang="de-DE" sz="3200" b="1" dirty="0"/>
              <a:t>Neues Haus</a:t>
            </a:r>
          </a:p>
        </p:txBody>
      </p:sp>
      <p:sp>
        <p:nvSpPr>
          <p:cNvPr id="13" name="Rechteck 12">
            <a:extLst>
              <a:ext uri="{FF2B5EF4-FFF2-40B4-BE49-F238E27FC236}">
                <a16:creationId xmlns:a16="http://schemas.microsoft.com/office/drawing/2014/main" id="{781B3BE8-4035-4568-B8C6-92CF30C55ABF}"/>
              </a:ext>
            </a:extLst>
          </p:cNvPr>
          <p:cNvSpPr/>
          <p:nvPr/>
        </p:nvSpPr>
        <p:spPr>
          <a:xfrm>
            <a:off x="4214314" y="2328047"/>
            <a:ext cx="7721222" cy="3397951"/>
          </a:xfrm>
          <a:prstGeom prst="rect">
            <a:avLst/>
          </a:prstGeom>
          <a:solidFill>
            <a:schemeClr val="accent5">
              <a:lumMod val="20000"/>
              <a:lumOff val="80000"/>
            </a:schemeClr>
          </a:solidFill>
        </p:spPr>
        <p:style>
          <a:lnRef idx="1">
            <a:schemeClr val="accent5"/>
          </a:lnRef>
          <a:fillRef idx="2">
            <a:schemeClr val="accent5"/>
          </a:fillRef>
          <a:effectRef idx="1">
            <a:schemeClr val="accent5"/>
          </a:effectRef>
          <a:fontRef idx="minor">
            <a:schemeClr val="dk1"/>
          </a:fontRef>
        </p:style>
        <p:txBody>
          <a:bodyPr rtlCol="0" anchor="ctr"/>
          <a:lstStyle/>
          <a:p>
            <a:r>
              <a:rPr lang="de-DE" sz="3200" dirty="0" err="1"/>
              <a:t>haustyp</a:t>
            </a:r>
            <a:r>
              <a:rPr lang="de-DE" sz="3200" dirty="0"/>
              <a:t> = Einfamilienhaus</a:t>
            </a:r>
          </a:p>
          <a:p>
            <a:r>
              <a:rPr lang="de-DE" sz="3200" dirty="0" err="1"/>
              <a:t>ort</a:t>
            </a:r>
            <a:r>
              <a:rPr lang="de-DE" sz="3200" dirty="0"/>
              <a:t> = Hürth</a:t>
            </a:r>
          </a:p>
          <a:p>
            <a:r>
              <a:rPr lang="de-DE" sz="3200" dirty="0" err="1"/>
              <a:t>anzahl_bäder</a:t>
            </a:r>
            <a:r>
              <a:rPr lang="de-DE" sz="3200" dirty="0"/>
              <a:t> = 2</a:t>
            </a:r>
          </a:p>
          <a:p>
            <a:r>
              <a:rPr lang="de-DE" sz="3200" dirty="0" err="1"/>
              <a:t>wohnfläche</a:t>
            </a:r>
            <a:r>
              <a:rPr lang="de-DE" sz="3200" dirty="0"/>
              <a:t> = 160 m²</a:t>
            </a:r>
          </a:p>
          <a:p>
            <a:r>
              <a:rPr lang="de-DE" sz="3200" dirty="0" err="1"/>
              <a:t>grundstück</a:t>
            </a:r>
            <a:r>
              <a:rPr lang="de-DE" sz="3200" dirty="0"/>
              <a:t> = 600 m² </a:t>
            </a:r>
          </a:p>
          <a:p>
            <a:r>
              <a:rPr lang="de-DE" sz="3200" dirty="0" err="1"/>
              <a:t>baujahr</a:t>
            </a:r>
            <a:r>
              <a:rPr lang="de-DE" sz="3200" dirty="0"/>
              <a:t> = 2010</a:t>
            </a:r>
          </a:p>
          <a:p>
            <a:r>
              <a:rPr lang="de-DE" sz="3200" dirty="0" err="1"/>
              <a:t>verkaufspreis</a:t>
            </a:r>
            <a:r>
              <a:rPr lang="de-DE" sz="3200" dirty="0"/>
              <a:t> = 600.000 [€]</a:t>
            </a:r>
          </a:p>
        </p:txBody>
      </p:sp>
      <p:sp>
        <p:nvSpPr>
          <p:cNvPr id="6" name="Textfeld 5">
            <a:extLst>
              <a:ext uri="{FF2B5EF4-FFF2-40B4-BE49-F238E27FC236}">
                <a16:creationId xmlns:a16="http://schemas.microsoft.com/office/drawing/2014/main" id="{3BF375F7-C712-4859-832F-3C7B8A05AFCC}"/>
              </a:ext>
            </a:extLst>
          </p:cNvPr>
          <p:cNvSpPr txBox="1"/>
          <p:nvPr/>
        </p:nvSpPr>
        <p:spPr>
          <a:xfrm>
            <a:off x="4214314" y="5725998"/>
            <a:ext cx="7721222" cy="584775"/>
          </a:xfrm>
          <a:prstGeom prst="rect">
            <a:avLst/>
          </a:prstGeom>
          <a:solidFill>
            <a:schemeClr val="accent5">
              <a:lumMod val="20000"/>
              <a:lumOff val="80000"/>
            </a:schemeClr>
          </a:solidFill>
        </p:spPr>
        <p:style>
          <a:lnRef idx="1">
            <a:schemeClr val="accent5"/>
          </a:lnRef>
          <a:fillRef idx="2">
            <a:schemeClr val="accent5"/>
          </a:fillRef>
          <a:effectRef idx="1">
            <a:schemeClr val="accent5"/>
          </a:effectRef>
          <a:fontRef idx="minor">
            <a:schemeClr val="dk1"/>
          </a:fontRef>
        </p:style>
        <p:txBody>
          <a:bodyPr wrap="square" rtlCol="0">
            <a:spAutoFit/>
          </a:bodyPr>
          <a:lstStyle/>
          <a:p>
            <a:r>
              <a:rPr lang="de-DE" sz="3200" dirty="0" err="1"/>
              <a:t>gib_Verkaufspreis</a:t>
            </a:r>
            <a:r>
              <a:rPr lang="de-DE" sz="3200" dirty="0"/>
              <a:t>()</a:t>
            </a:r>
          </a:p>
        </p:txBody>
      </p:sp>
      <p:grpSp>
        <p:nvGrpSpPr>
          <p:cNvPr id="16" name="Gruppieren 15">
            <a:extLst>
              <a:ext uri="{FF2B5EF4-FFF2-40B4-BE49-F238E27FC236}">
                <a16:creationId xmlns:a16="http://schemas.microsoft.com/office/drawing/2014/main" id="{7A6CEA58-D9DB-42CC-84B9-909B98856DFD}"/>
              </a:ext>
            </a:extLst>
          </p:cNvPr>
          <p:cNvGrpSpPr/>
          <p:nvPr/>
        </p:nvGrpSpPr>
        <p:grpSpPr>
          <a:xfrm>
            <a:off x="838200" y="2039451"/>
            <a:ext cx="3376114" cy="539975"/>
            <a:chOff x="838200" y="2039451"/>
            <a:chExt cx="3376114" cy="539975"/>
          </a:xfrm>
        </p:grpSpPr>
        <p:cxnSp>
          <p:nvCxnSpPr>
            <p:cNvPr id="8" name="Gerade Verbindung mit Pfeil 7">
              <a:extLst>
                <a:ext uri="{FF2B5EF4-FFF2-40B4-BE49-F238E27FC236}">
                  <a16:creationId xmlns:a16="http://schemas.microsoft.com/office/drawing/2014/main" id="{35501FC6-FEED-42F6-B5D1-E725334DE4D6}"/>
                </a:ext>
              </a:extLst>
            </p:cNvPr>
            <p:cNvCxnSpPr/>
            <p:nvPr/>
          </p:nvCxnSpPr>
          <p:spPr>
            <a:xfrm>
              <a:off x="838200" y="2579426"/>
              <a:ext cx="3376114" cy="0"/>
            </a:xfrm>
            <a:prstGeom prst="straightConnector1">
              <a:avLst/>
            </a:prstGeom>
            <a:ln w="3175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sp>
          <p:nvSpPr>
            <p:cNvPr id="14" name="Textfeld 13">
              <a:extLst>
                <a:ext uri="{FF2B5EF4-FFF2-40B4-BE49-F238E27FC236}">
                  <a16:creationId xmlns:a16="http://schemas.microsoft.com/office/drawing/2014/main" id="{21590E4A-1BCC-40B8-A162-F10D7E368C77}"/>
                </a:ext>
              </a:extLst>
            </p:cNvPr>
            <p:cNvSpPr txBox="1"/>
            <p:nvPr/>
          </p:nvSpPr>
          <p:spPr>
            <a:xfrm>
              <a:off x="1037232" y="2039451"/>
              <a:ext cx="2893324" cy="523220"/>
            </a:xfrm>
            <a:prstGeom prst="rect">
              <a:avLst/>
            </a:prstGeom>
            <a:noFill/>
          </p:spPr>
          <p:txBody>
            <a:bodyPr wrap="square" rtlCol="0">
              <a:spAutoFit/>
            </a:bodyPr>
            <a:lstStyle/>
            <a:p>
              <a:r>
                <a:rPr lang="de-DE" sz="2800" b="1" dirty="0" err="1"/>
                <a:t>Gib_Verkaufspreis</a:t>
              </a:r>
              <a:endParaRPr lang="de-DE" sz="2800" b="1" dirty="0"/>
            </a:p>
          </p:txBody>
        </p:sp>
      </p:grpSp>
      <p:grpSp>
        <p:nvGrpSpPr>
          <p:cNvPr id="17" name="Gruppieren 16">
            <a:extLst>
              <a:ext uri="{FF2B5EF4-FFF2-40B4-BE49-F238E27FC236}">
                <a16:creationId xmlns:a16="http://schemas.microsoft.com/office/drawing/2014/main" id="{C5012AB8-C002-4F7E-A520-5BFFE371A9EB}"/>
              </a:ext>
            </a:extLst>
          </p:cNvPr>
          <p:cNvGrpSpPr/>
          <p:nvPr/>
        </p:nvGrpSpPr>
        <p:grpSpPr>
          <a:xfrm>
            <a:off x="838200" y="5014663"/>
            <a:ext cx="3376114" cy="539976"/>
            <a:chOff x="838200" y="5014663"/>
            <a:chExt cx="3376114" cy="539976"/>
          </a:xfrm>
        </p:grpSpPr>
        <p:cxnSp>
          <p:nvCxnSpPr>
            <p:cNvPr id="11" name="Gerade Verbindung mit Pfeil 10">
              <a:extLst>
                <a:ext uri="{FF2B5EF4-FFF2-40B4-BE49-F238E27FC236}">
                  <a16:creationId xmlns:a16="http://schemas.microsoft.com/office/drawing/2014/main" id="{B4C944BC-A5B6-430C-B3D3-5A4BE3FE427B}"/>
                </a:ext>
              </a:extLst>
            </p:cNvPr>
            <p:cNvCxnSpPr>
              <a:cxnSpLocks/>
            </p:cNvCxnSpPr>
            <p:nvPr/>
          </p:nvCxnSpPr>
          <p:spPr>
            <a:xfrm flipH="1">
              <a:off x="838200" y="5554639"/>
              <a:ext cx="3376114" cy="0"/>
            </a:xfrm>
            <a:prstGeom prst="straightConnector1">
              <a:avLst/>
            </a:prstGeom>
            <a:ln w="31750">
              <a:solidFill>
                <a:schemeClr val="tx1"/>
              </a:solidFill>
              <a:prstDash val="sysDash"/>
              <a:tailEnd type="arrow" w="lg" len="lg"/>
            </a:ln>
          </p:spPr>
          <p:style>
            <a:lnRef idx="1">
              <a:schemeClr val="accent1"/>
            </a:lnRef>
            <a:fillRef idx="0">
              <a:schemeClr val="accent1"/>
            </a:fillRef>
            <a:effectRef idx="0">
              <a:schemeClr val="accent1"/>
            </a:effectRef>
            <a:fontRef idx="minor">
              <a:schemeClr val="tx1"/>
            </a:fontRef>
          </p:style>
        </p:cxnSp>
        <p:sp>
          <p:nvSpPr>
            <p:cNvPr id="15" name="Textfeld 14">
              <a:extLst>
                <a:ext uri="{FF2B5EF4-FFF2-40B4-BE49-F238E27FC236}">
                  <a16:creationId xmlns:a16="http://schemas.microsoft.com/office/drawing/2014/main" id="{272F74C5-3EAB-4AD6-B3F7-C3801FB4A2BC}"/>
                </a:ext>
              </a:extLst>
            </p:cNvPr>
            <p:cNvSpPr txBox="1"/>
            <p:nvPr/>
          </p:nvSpPr>
          <p:spPr>
            <a:xfrm>
              <a:off x="1740802" y="5014663"/>
              <a:ext cx="1486184" cy="523220"/>
            </a:xfrm>
            <a:prstGeom prst="rect">
              <a:avLst/>
            </a:prstGeom>
            <a:noFill/>
          </p:spPr>
          <p:txBody>
            <a:bodyPr wrap="square" rtlCol="0">
              <a:spAutoFit/>
            </a:bodyPr>
            <a:lstStyle/>
            <a:p>
              <a:r>
                <a:rPr lang="de-DE" sz="2800" b="1" dirty="0"/>
                <a:t>600.000</a:t>
              </a:r>
            </a:p>
          </p:txBody>
        </p:sp>
      </p:grpSp>
    </p:spTree>
    <p:extLst>
      <p:ext uri="{BB962C8B-B14F-4D97-AF65-F5344CB8AC3E}">
        <p14:creationId xmlns:p14="http://schemas.microsoft.com/office/powerpoint/2010/main" val="60997741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01BEC5F-B1AA-42EA-B5EC-58DC0432B56B}"/>
              </a:ext>
            </a:extLst>
          </p:cNvPr>
          <p:cNvSpPr>
            <a:spLocks noGrp="1"/>
          </p:cNvSpPr>
          <p:nvPr>
            <p:ph type="title"/>
          </p:nvPr>
        </p:nvSpPr>
        <p:spPr>
          <a:xfrm>
            <a:off x="838200" y="365125"/>
            <a:ext cx="10515600" cy="732155"/>
          </a:xfrm>
        </p:spPr>
        <p:txBody>
          <a:bodyPr/>
          <a:lstStyle/>
          <a:p>
            <a:r>
              <a:rPr lang="de-DE" b="1" dirty="0"/>
              <a:t>UML</a:t>
            </a:r>
          </a:p>
        </p:txBody>
      </p:sp>
      <p:sp>
        <p:nvSpPr>
          <p:cNvPr id="3" name="Inhaltsplatzhalter 2">
            <a:extLst>
              <a:ext uri="{FF2B5EF4-FFF2-40B4-BE49-F238E27FC236}">
                <a16:creationId xmlns:a16="http://schemas.microsoft.com/office/drawing/2014/main" id="{C5298C59-EB27-48E1-BA33-0EC8E32454A0}"/>
              </a:ext>
            </a:extLst>
          </p:cNvPr>
          <p:cNvSpPr>
            <a:spLocks noGrp="1"/>
          </p:cNvSpPr>
          <p:nvPr>
            <p:ph idx="1"/>
          </p:nvPr>
        </p:nvSpPr>
        <p:spPr>
          <a:xfrm>
            <a:off x="835070" y="1232599"/>
            <a:ext cx="10515600" cy="452845"/>
          </a:xfrm>
        </p:spPr>
        <p:txBody>
          <a:bodyPr>
            <a:normAutofit lnSpcReduction="10000"/>
          </a:bodyPr>
          <a:lstStyle/>
          <a:p>
            <a:pPr marL="0" indent="0">
              <a:buNone/>
            </a:pPr>
            <a:r>
              <a:rPr lang="de-DE" b="1" dirty="0"/>
              <a:t>Zwei Abstraktionsschritte</a:t>
            </a:r>
          </a:p>
        </p:txBody>
      </p:sp>
      <p:pic>
        <p:nvPicPr>
          <p:cNvPr id="6" name="Grafik 5">
            <a:extLst>
              <a:ext uri="{FF2B5EF4-FFF2-40B4-BE49-F238E27FC236}">
                <a16:creationId xmlns:a16="http://schemas.microsoft.com/office/drawing/2014/main" id="{B6F0A16A-CF14-4D59-858F-E7C57DC153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2698111"/>
            <a:ext cx="1263555" cy="947666"/>
          </a:xfrm>
          <a:prstGeom prst="rect">
            <a:avLst/>
          </a:prstGeom>
        </p:spPr>
      </p:pic>
      <p:pic>
        <p:nvPicPr>
          <p:cNvPr id="5" name="Grafik 4">
            <a:extLst>
              <a:ext uri="{FF2B5EF4-FFF2-40B4-BE49-F238E27FC236}">
                <a16:creationId xmlns:a16="http://schemas.microsoft.com/office/drawing/2014/main" id="{3C257A65-8DF9-499F-996F-695CB9716FDE}"/>
              </a:ext>
            </a:extLst>
          </p:cNvPr>
          <p:cNvPicPr>
            <a:picLocks noChangeAspect="1"/>
          </p:cNvPicPr>
          <p:nvPr/>
        </p:nvPicPr>
        <p:blipFill rotWithShape="1">
          <a:blip r:embed="rId3">
            <a:extLst>
              <a:ext uri="{28A0092B-C50C-407E-A947-70E740481C1C}">
                <a14:useLocalDpi xmlns:a14="http://schemas.microsoft.com/office/drawing/2010/main" val="0"/>
              </a:ext>
            </a:extLst>
          </a:blip>
          <a:srcRect l="43889"/>
          <a:stretch/>
        </p:blipFill>
        <p:spPr>
          <a:xfrm rot="16200000">
            <a:off x="997709" y="3597037"/>
            <a:ext cx="947665" cy="1266683"/>
          </a:xfrm>
          <a:prstGeom prst="rect">
            <a:avLst/>
          </a:prstGeom>
        </p:spPr>
      </p:pic>
      <p:pic>
        <p:nvPicPr>
          <p:cNvPr id="14" name="Grafik 13">
            <a:extLst>
              <a:ext uri="{FF2B5EF4-FFF2-40B4-BE49-F238E27FC236}">
                <a16:creationId xmlns:a16="http://schemas.microsoft.com/office/drawing/2014/main" id="{0476E062-6832-4924-803E-8B57E2E2ADFF}"/>
              </a:ext>
            </a:extLst>
          </p:cNvPr>
          <p:cNvPicPr>
            <a:picLocks noChangeAspect="1"/>
          </p:cNvPicPr>
          <p:nvPr/>
        </p:nvPicPr>
        <p:blipFill rotWithShape="1">
          <a:blip r:embed="rId4">
            <a:extLst>
              <a:ext uri="{28A0092B-C50C-407E-A947-70E740481C1C}">
                <a14:useLocalDpi xmlns:a14="http://schemas.microsoft.com/office/drawing/2010/main" val="0"/>
              </a:ext>
            </a:extLst>
          </a:blip>
          <a:srcRect t="11662" b="25169"/>
          <a:stretch/>
        </p:blipFill>
        <p:spPr>
          <a:xfrm>
            <a:off x="835070" y="4814981"/>
            <a:ext cx="1263555" cy="1197252"/>
          </a:xfrm>
          <a:prstGeom prst="rect">
            <a:avLst/>
          </a:prstGeom>
        </p:spPr>
      </p:pic>
      <p:sp>
        <p:nvSpPr>
          <p:cNvPr id="17" name="Rechteck 16">
            <a:extLst>
              <a:ext uri="{FF2B5EF4-FFF2-40B4-BE49-F238E27FC236}">
                <a16:creationId xmlns:a16="http://schemas.microsoft.com/office/drawing/2014/main" id="{E5AFBFA3-BF21-421F-8159-83DE81DB8855}"/>
              </a:ext>
            </a:extLst>
          </p:cNvPr>
          <p:cNvSpPr/>
          <p:nvPr/>
        </p:nvSpPr>
        <p:spPr>
          <a:xfrm>
            <a:off x="3493828" y="2851221"/>
            <a:ext cx="2442950" cy="641445"/>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de-DE" sz="2800" dirty="0"/>
              <a:t>neues Haus</a:t>
            </a:r>
          </a:p>
        </p:txBody>
      </p:sp>
      <p:sp>
        <p:nvSpPr>
          <p:cNvPr id="18" name="Rechteck 17">
            <a:extLst>
              <a:ext uri="{FF2B5EF4-FFF2-40B4-BE49-F238E27FC236}">
                <a16:creationId xmlns:a16="http://schemas.microsoft.com/office/drawing/2014/main" id="{870BB499-AC3C-4BCF-879B-7315817AC655}"/>
              </a:ext>
            </a:extLst>
          </p:cNvPr>
          <p:cNvSpPr/>
          <p:nvPr/>
        </p:nvSpPr>
        <p:spPr>
          <a:xfrm>
            <a:off x="3493828" y="3909656"/>
            <a:ext cx="2442950" cy="641445"/>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de-DE" sz="2800" dirty="0"/>
              <a:t>gelbes</a:t>
            </a:r>
            <a:r>
              <a:rPr lang="de-DE" dirty="0"/>
              <a:t> </a:t>
            </a:r>
            <a:r>
              <a:rPr lang="de-DE" sz="2800" dirty="0"/>
              <a:t>Haus</a:t>
            </a:r>
          </a:p>
        </p:txBody>
      </p:sp>
      <p:sp>
        <p:nvSpPr>
          <p:cNvPr id="19" name="Rechteck 18">
            <a:extLst>
              <a:ext uri="{FF2B5EF4-FFF2-40B4-BE49-F238E27FC236}">
                <a16:creationId xmlns:a16="http://schemas.microsoft.com/office/drawing/2014/main" id="{0BD8F3B4-DE00-4283-907D-93A54050B49B}"/>
              </a:ext>
            </a:extLst>
          </p:cNvPr>
          <p:cNvSpPr/>
          <p:nvPr/>
        </p:nvSpPr>
        <p:spPr>
          <a:xfrm>
            <a:off x="3493828" y="5092884"/>
            <a:ext cx="2442950" cy="641445"/>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de-DE" sz="2800" dirty="0"/>
              <a:t>altes</a:t>
            </a:r>
            <a:r>
              <a:rPr lang="de-DE" dirty="0"/>
              <a:t> </a:t>
            </a:r>
            <a:r>
              <a:rPr lang="de-DE" sz="2800" dirty="0"/>
              <a:t>Haus</a:t>
            </a:r>
          </a:p>
        </p:txBody>
      </p:sp>
      <p:sp>
        <p:nvSpPr>
          <p:cNvPr id="20" name="Textfeld 19">
            <a:extLst>
              <a:ext uri="{FF2B5EF4-FFF2-40B4-BE49-F238E27FC236}">
                <a16:creationId xmlns:a16="http://schemas.microsoft.com/office/drawing/2014/main" id="{3818FFE4-4943-49E0-B6F7-AD0670F09F4F}"/>
              </a:ext>
            </a:extLst>
          </p:cNvPr>
          <p:cNvSpPr txBox="1"/>
          <p:nvPr/>
        </p:nvSpPr>
        <p:spPr>
          <a:xfrm>
            <a:off x="1644556" y="1893939"/>
            <a:ext cx="2306472" cy="830997"/>
          </a:xfrm>
          <a:prstGeom prst="rect">
            <a:avLst/>
          </a:prstGeom>
          <a:noFill/>
        </p:spPr>
        <p:txBody>
          <a:bodyPr wrap="square" rtlCol="0">
            <a:spAutoFit/>
          </a:bodyPr>
          <a:lstStyle/>
          <a:p>
            <a:pPr algn="ctr"/>
            <a:r>
              <a:rPr lang="de-DE" sz="2400" dirty="0"/>
              <a:t>Objektabbildung</a:t>
            </a:r>
          </a:p>
          <a:p>
            <a:pPr algn="ctr"/>
            <a:r>
              <a:rPr lang="de-DE" sz="2400" dirty="0"/>
              <a:t>1 : 1 </a:t>
            </a:r>
          </a:p>
        </p:txBody>
      </p:sp>
      <p:cxnSp>
        <p:nvCxnSpPr>
          <p:cNvPr id="22" name="Gerade Verbindung mit Pfeil 21">
            <a:extLst>
              <a:ext uri="{FF2B5EF4-FFF2-40B4-BE49-F238E27FC236}">
                <a16:creationId xmlns:a16="http://schemas.microsoft.com/office/drawing/2014/main" id="{7DC141D1-0F1B-4B8E-A4DA-FFFEAF10B480}"/>
              </a:ext>
            </a:extLst>
          </p:cNvPr>
          <p:cNvCxnSpPr/>
          <p:nvPr/>
        </p:nvCxnSpPr>
        <p:spPr>
          <a:xfrm>
            <a:off x="2593075" y="3165834"/>
            <a:ext cx="764274" cy="0"/>
          </a:xfrm>
          <a:prstGeom prst="straightConnector1">
            <a:avLst/>
          </a:prstGeom>
          <a:ln w="3175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cxnSp>
        <p:nvCxnSpPr>
          <p:cNvPr id="23" name="Gerade Verbindung mit Pfeil 22">
            <a:extLst>
              <a:ext uri="{FF2B5EF4-FFF2-40B4-BE49-F238E27FC236}">
                <a16:creationId xmlns:a16="http://schemas.microsoft.com/office/drawing/2014/main" id="{CA3F1EE0-5E6F-4927-922C-2CDFED12ABC5}"/>
              </a:ext>
            </a:extLst>
          </p:cNvPr>
          <p:cNvCxnSpPr/>
          <p:nvPr/>
        </p:nvCxnSpPr>
        <p:spPr>
          <a:xfrm>
            <a:off x="2593075" y="4230378"/>
            <a:ext cx="764274" cy="0"/>
          </a:xfrm>
          <a:prstGeom prst="straightConnector1">
            <a:avLst/>
          </a:prstGeom>
          <a:ln w="3175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cxnSp>
        <p:nvCxnSpPr>
          <p:cNvPr id="24" name="Gerade Verbindung mit Pfeil 23">
            <a:extLst>
              <a:ext uri="{FF2B5EF4-FFF2-40B4-BE49-F238E27FC236}">
                <a16:creationId xmlns:a16="http://schemas.microsoft.com/office/drawing/2014/main" id="{A2D842BC-153C-437E-B9C0-83206CB3E7F2}"/>
              </a:ext>
            </a:extLst>
          </p:cNvPr>
          <p:cNvCxnSpPr/>
          <p:nvPr/>
        </p:nvCxnSpPr>
        <p:spPr>
          <a:xfrm>
            <a:off x="2593075" y="5445004"/>
            <a:ext cx="764274" cy="0"/>
          </a:xfrm>
          <a:prstGeom prst="straightConnector1">
            <a:avLst/>
          </a:prstGeom>
          <a:ln w="3175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sp>
        <p:nvSpPr>
          <p:cNvPr id="25" name="Textfeld 24">
            <a:extLst>
              <a:ext uri="{FF2B5EF4-FFF2-40B4-BE49-F238E27FC236}">
                <a16:creationId xmlns:a16="http://schemas.microsoft.com/office/drawing/2014/main" id="{63C369A9-21CB-4CA3-B43D-670ED70297BF}"/>
              </a:ext>
            </a:extLst>
          </p:cNvPr>
          <p:cNvSpPr txBox="1"/>
          <p:nvPr/>
        </p:nvSpPr>
        <p:spPr>
          <a:xfrm>
            <a:off x="5934502" y="1893939"/>
            <a:ext cx="2306472" cy="830997"/>
          </a:xfrm>
          <a:prstGeom prst="rect">
            <a:avLst/>
          </a:prstGeom>
          <a:noFill/>
        </p:spPr>
        <p:txBody>
          <a:bodyPr wrap="square" rtlCol="0">
            <a:spAutoFit/>
          </a:bodyPr>
          <a:lstStyle/>
          <a:p>
            <a:pPr algn="ctr"/>
            <a:r>
              <a:rPr lang="de-DE" sz="2400" dirty="0"/>
              <a:t>Klassenbildung</a:t>
            </a:r>
          </a:p>
          <a:p>
            <a:pPr algn="ctr"/>
            <a:r>
              <a:rPr lang="de-DE" sz="2400" dirty="0"/>
              <a:t>n : 1 </a:t>
            </a:r>
          </a:p>
        </p:txBody>
      </p:sp>
      <p:sp>
        <p:nvSpPr>
          <p:cNvPr id="26" name="Rechteck 25">
            <a:extLst>
              <a:ext uri="{FF2B5EF4-FFF2-40B4-BE49-F238E27FC236}">
                <a16:creationId xmlns:a16="http://schemas.microsoft.com/office/drawing/2014/main" id="{BADCA6A3-BB93-42EC-A7AF-B0038C1AA1CD}"/>
              </a:ext>
            </a:extLst>
          </p:cNvPr>
          <p:cNvSpPr/>
          <p:nvPr/>
        </p:nvSpPr>
        <p:spPr>
          <a:xfrm>
            <a:off x="7958921" y="3907937"/>
            <a:ext cx="2699980" cy="641445"/>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de-DE" sz="2800" dirty="0"/>
              <a:t>Einfamilienhaus</a:t>
            </a:r>
          </a:p>
        </p:txBody>
      </p:sp>
      <p:cxnSp>
        <p:nvCxnSpPr>
          <p:cNvPr id="27" name="Gerade Verbindung mit Pfeil 26">
            <a:extLst>
              <a:ext uri="{FF2B5EF4-FFF2-40B4-BE49-F238E27FC236}">
                <a16:creationId xmlns:a16="http://schemas.microsoft.com/office/drawing/2014/main" id="{8445D181-E943-4D7C-9BDA-406C4143CA12}"/>
              </a:ext>
            </a:extLst>
          </p:cNvPr>
          <p:cNvCxnSpPr>
            <a:cxnSpLocks/>
          </p:cNvCxnSpPr>
          <p:nvPr/>
        </p:nvCxnSpPr>
        <p:spPr>
          <a:xfrm>
            <a:off x="6096000" y="3165834"/>
            <a:ext cx="2038066" cy="590712"/>
          </a:xfrm>
          <a:prstGeom prst="straightConnector1">
            <a:avLst/>
          </a:prstGeom>
          <a:ln w="3175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cxnSp>
        <p:nvCxnSpPr>
          <p:cNvPr id="29" name="Gerade Verbindung mit Pfeil 28">
            <a:extLst>
              <a:ext uri="{FF2B5EF4-FFF2-40B4-BE49-F238E27FC236}">
                <a16:creationId xmlns:a16="http://schemas.microsoft.com/office/drawing/2014/main" id="{1398B662-FD8C-4612-91B3-1F6CCFAE57D2}"/>
              </a:ext>
            </a:extLst>
          </p:cNvPr>
          <p:cNvCxnSpPr>
            <a:cxnSpLocks/>
            <a:endCxn id="26" idx="1"/>
          </p:cNvCxnSpPr>
          <p:nvPr/>
        </p:nvCxnSpPr>
        <p:spPr>
          <a:xfrm flipV="1">
            <a:off x="6116475" y="4228660"/>
            <a:ext cx="1842446" cy="1718"/>
          </a:xfrm>
          <a:prstGeom prst="straightConnector1">
            <a:avLst/>
          </a:prstGeom>
          <a:ln w="3175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cxnSp>
        <p:nvCxnSpPr>
          <p:cNvPr id="32" name="Gerade Verbindung mit Pfeil 31">
            <a:extLst>
              <a:ext uri="{FF2B5EF4-FFF2-40B4-BE49-F238E27FC236}">
                <a16:creationId xmlns:a16="http://schemas.microsoft.com/office/drawing/2014/main" id="{4E393280-7CB3-4943-8E26-2B18439D6E59}"/>
              </a:ext>
            </a:extLst>
          </p:cNvPr>
          <p:cNvCxnSpPr>
            <a:cxnSpLocks/>
          </p:cNvCxnSpPr>
          <p:nvPr/>
        </p:nvCxnSpPr>
        <p:spPr>
          <a:xfrm flipV="1">
            <a:off x="6116475" y="4704211"/>
            <a:ext cx="2017591" cy="740795"/>
          </a:xfrm>
          <a:prstGeom prst="straightConnector1">
            <a:avLst/>
          </a:prstGeom>
          <a:ln w="3175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2921694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01BEC5F-B1AA-42EA-B5EC-58DC0432B56B}"/>
              </a:ext>
            </a:extLst>
          </p:cNvPr>
          <p:cNvSpPr>
            <a:spLocks noGrp="1"/>
          </p:cNvSpPr>
          <p:nvPr>
            <p:ph type="title"/>
          </p:nvPr>
        </p:nvSpPr>
        <p:spPr>
          <a:xfrm>
            <a:off x="838200" y="365125"/>
            <a:ext cx="10515600" cy="732155"/>
          </a:xfrm>
        </p:spPr>
        <p:txBody>
          <a:bodyPr/>
          <a:lstStyle/>
          <a:p>
            <a:r>
              <a:rPr lang="de-DE" b="1" dirty="0"/>
              <a:t>UML</a:t>
            </a:r>
          </a:p>
        </p:txBody>
      </p:sp>
      <p:sp>
        <p:nvSpPr>
          <p:cNvPr id="3" name="Inhaltsplatzhalter 2">
            <a:extLst>
              <a:ext uri="{FF2B5EF4-FFF2-40B4-BE49-F238E27FC236}">
                <a16:creationId xmlns:a16="http://schemas.microsoft.com/office/drawing/2014/main" id="{C5298C59-EB27-48E1-BA33-0EC8E32454A0}"/>
              </a:ext>
            </a:extLst>
          </p:cNvPr>
          <p:cNvSpPr>
            <a:spLocks noGrp="1"/>
          </p:cNvSpPr>
          <p:nvPr>
            <p:ph idx="1"/>
          </p:nvPr>
        </p:nvSpPr>
        <p:spPr>
          <a:xfrm>
            <a:off x="838200" y="1097280"/>
            <a:ext cx="10515600" cy="452845"/>
          </a:xfrm>
        </p:spPr>
        <p:txBody>
          <a:bodyPr>
            <a:normAutofit lnSpcReduction="10000"/>
          </a:bodyPr>
          <a:lstStyle/>
          <a:p>
            <a:pPr marL="0" indent="0">
              <a:buNone/>
            </a:pPr>
            <a:r>
              <a:rPr lang="de-DE" b="1" dirty="0"/>
              <a:t>Eigentümer</a:t>
            </a:r>
          </a:p>
        </p:txBody>
      </p:sp>
      <p:pic>
        <p:nvPicPr>
          <p:cNvPr id="10" name="Grafik 9" descr="Kellner">
            <a:extLst>
              <a:ext uri="{FF2B5EF4-FFF2-40B4-BE49-F238E27FC236}">
                <a16:creationId xmlns:a16="http://schemas.microsoft.com/office/drawing/2014/main" id="{DEF99648-07E8-47F3-A2E2-7C59F73A584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38200" y="4971596"/>
            <a:ext cx="914400" cy="914400"/>
          </a:xfrm>
          <a:prstGeom prst="rect">
            <a:avLst/>
          </a:prstGeom>
        </p:spPr>
      </p:pic>
      <p:pic>
        <p:nvPicPr>
          <p:cNvPr id="11" name="Grafik 10" descr="Büroarbeiter">
            <a:extLst>
              <a:ext uri="{FF2B5EF4-FFF2-40B4-BE49-F238E27FC236}">
                <a16:creationId xmlns:a16="http://schemas.microsoft.com/office/drawing/2014/main" id="{F6DF068E-8559-4EEE-AA92-2F0820585FF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38200" y="3689924"/>
            <a:ext cx="914400" cy="914400"/>
          </a:xfrm>
          <a:prstGeom prst="rect">
            <a:avLst/>
          </a:prstGeom>
        </p:spPr>
      </p:pic>
      <p:pic>
        <p:nvPicPr>
          <p:cNvPr id="12" name="Grafik 11" descr="Detektiv(in)">
            <a:extLst>
              <a:ext uri="{FF2B5EF4-FFF2-40B4-BE49-F238E27FC236}">
                <a16:creationId xmlns:a16="http://schemas.microsoft.com/office/drawing/2014/main" id="{6256E68B-02F1-4886-9E29-024B43E8647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38200" y="2408252"/>
            <a:ext cx="914400" cy="914400"/>
          </a:xfrm>
          <a:prstGeom prst="rect">
            <a:avLst/>
          </a:prstGeom>
        </p:spPr>
      </p:pic>
      <p:sp>
        <p:nvSpPr>
          <p:cNvPr id="14" name="Textfeld 13">
            <a:extLst>
              <a:ext uri="{FF2B5EF4-FFF2-40B4-BE49-F238E27FC236}">
                <a16:creationId xmlns:a16="http://schemas.microsoft.com/office/drawing/2014/main" id="{B7FFDE2B-6CA1-4DED-B6B8-291EC425F8D0}"/>
              </a:ext>
            </a:extLst>
          </p:cNvPr>
          <p:cNvSpPr txBox="1"/>
          <p:nvPr/>
        </p:nvSpPr>
        <p:spPr>
          <a:xfrm>
            <a:off x="1479644" y="1563690"/>
            <a:ext cx="2306472" cy="830997"/>
          </a:xfrm>
          <a:prstGeom prst="rect">
            <a:avLst/>
          </a:prstGeom>
          <a:noFill/>
        </p:spPr>
        <p:txBody>
          <a:bodyPr wrap="square" rtlCol="0">
            <a:spAutoFit/>
          </a:bodyPr>
          <a:lstStyle/>
          <a:p>
            <a:pPr algn="ctr"/>
            <a:r>
              <a:rPr lang="de-DE" sz="2400" dirty="0"/>
              <a:t>Objektabbildung</a:t>
            </a:r>
          </a:p>
          <a:p>
            <a:pPr algn="ctr"/>
            <a:r>
              <a:rPr lang="de-DE" sz="2400" dirty="0"/>
              <a:t>1 : 1 </a:t>
            </a:r>
          </a:p>
        </p:txBody>
      </p:sp>
      <p:sp>
        <p:nvSpPr>
          <p:cNvPr id="15" name="Rechteck 14">
            <a:extLst>
              <a:ext uri="{FF2B5EF4-FFF2-40B4-BE49-F238E27FC236}">
                <a16:creationId xmlns:a16="http://schemas.microsoft.com/office/drawing/2014/main" id="{0091EBA1-9E41-40C7-A954-18725652EC6E}"/>
              </a:ext>
            </a:extLst>
          </p:cNvPr>
          <p:cNvSpPr/>
          <p:nvPr/>
        </p:nvSpPr>
        <p:spPr>
          <a:xfrm>
            <a:off x="3343703" y="2537322"/>
            <a:ext cx="2442950" cy="641445"/>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de-DE" sz="2800" dirty="0"/>
              <a:t>Hr. Müller</a:t>
            </a:r>
          </a:p>
        </p:txBody>
      </p:sp>
      <p:sp>
        <p:nvSpPr>
          <p:cNvPr id="16" name="Rechteck 15">
            <a:extLst>
              <a:ext uri="{FF2B5EF4-FFF2-40B4-BE49-F238E27FC236}">
                <a16:creationId xmlns:a16="http://schemas.microsoft.com/office/drawing/2014/main" id="{46090F6E-7174-4E6B-BBE4-072CF712287C}"/>
              </a:ext>
            </a:extLst>
          </p:cNvPr>
          <p:cNvSpPr/>
          <p:nvPr/>
        </p:nvSpPr>
        <p:spPr>
          <a:xfrm>
            <a:off x="3343703" y="3786829"/>
            <a:ext cx="2442950" cy="641445"/>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de-DE" sz="2800" dirty="0"/>
              <a:t>Hr. Schulz</a:t>
            </a:r>
          </a:p>
        </p:txBody>
      </p:sp>
      <p:sp>
        <p:nvSpPr>
          <p:cNvPr id="17" name="Rechteck 16">
            <a:extLst>
              <a:ext uri="{FF2B5EF4-FFF2-40B4-BE49-F238E27FC236}">
                <a16:creationId xmlns:a16="http://schemas.microsoft.com/office/drawing/2014/main" id="{1C9D3DF8-5645-42BA-9DFA-3BB99D5B0D7D}"/>
              </a:ext>
            </a:extLst>
          </p:cNvPr>
          <p:cNvSpPr/>
          <p:nvPr/>
        </p:nvSpPr>
        <p:spPr>
          <a:xfrm>
            <a:off x="3343703" y="5036336"/>
            <a:ext cx="2442950" cy="641445"/>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de-DE" sz="2800" dirty="0"/>
              <a:t>Dr. Wirtz</a:t>
            </a:r>
          </a:p>
        </p:txBody>
      </p:sp>
      <p:cxnSp>
        <p:nvCxnSpPr>
          <p:cNvPr id="18" name="Gerade Verbindung mit Pfeil 17">
            <a:extLst>
              <a:ext uri="{FF2B5EF4-FFF2-40B4-BE49-F238E27FC236}">
                <a16:creationId xmlns:a16="http://schemas.microsoft.com/office/drawing/2014/main" id="{6851F651-E423-4072-9A7E-D74E97DCE891}"/>
              </a:ext>
            </a:extLst>
          </p:cNvPr>
          <p:cNvCxnSpPr/>
          <p:nvPr/>
        </p:nvCxnSpPr>
        <p:spPr>
          <a:xfrm>
            <a:off x="2442950" y="2851935"/>
            <a:ext cx="764274" cy="0"/>
          </a:xfrm>
          <a:prstGeom prst="straightConnector1">
            <a:avLst/>
          </a:prstGeom>
          <a:ln w="3175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cxnSp>
        <p:nvCxnSpPr>
          <p:cNvPr id="19" name="Gerade Verbindung mit Pfeil 18">
            <a:extLst>
              <a:ext uri="{FF2B5EF4-FFF2-40B4-BE49-F238E27FC236}">
                <a16:creationId xmlns:a16="http://schemas.microsoft.com/office/drawing/2014/main" id="{AFCF1936-BEC4-49B5-9E51-76B328DDF33F}"/>
              </a:ext>
            </a:extLst>
          </p:cNvPr>
          <p:cNvCxnSpPr/>
          <p:nvPr/>
        </p:nvCxnSpPr>
        <p:spPr>
          <a:xfrm>
            <a:off x="2442950" y="4107551"/>
            <a:ext cx="764274" cy="0"/>
          </a:xfrm>
          <a:prstGeom prst="straightConnector1">
            <a:avLst/>
          </a:prstGeom>
          <a:ln w="3175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cxnSp>
        <p:nvCxnSpPr>
          <p:cNvPr id="20" name="Gerade Verbindung mit Pfeil 19">
            <a:extLst>
              <a:ext uri="{FF2B5EF4-FFF2-40B4-BE49-F238E27FC236}">
                <a16:creationId xmlns:a16="http://schemas.microsoft.com/office/drawing/2014/main" id="{3861CB92-FCEE-43AD-A41A-6182F1DE20D2}"/>
              </a:ext>
            </a:extLst>
          </p:cNvPr>
          <p:cNvCxnSpPr/>
          <p:nvPr/>
        </p:nvCxnSpPr>
        <p:spPr>
          <a:xfrm>
            <a:off x="2442950" y="5388456"/>
            <a:ext cx="764274" cy="0"/>
          </a:xfrm>
          <a:prstGeom prst="straightConnector1">
            <a:avLst/>
          </a:prstGeom>
          <a:ln w="3175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sp>
        <p:nvSpPr>
          <p:cNvPr id="21" name="Textfeld 20">
            <a:extLst>
              <a:ext uri="{FF2B5EF4-FFF2-40B4-BE49-F238E27FC236}">
                <a16:creationId xmlns:a16="http://schemas.microsoft.com/office/drawing/2014/main" id="{D048AA2E-B8F8-4885-8FE2-88048D698471}"/>
              </a:ext>
            </a:extLst>
          </p:cNvPr>
          <p:cNvSpPr txBox="1"/>
          <p:nvPr/>
        </p:nvSpPr>
        <p:spPr>
          <a:xfrm>
            <a:off x="6096000" y="1563690"/>
            <a:ext cx="2306472" cy="830997"/>
          </a:xfrm>
          <a:prstGeom prst="rect">
            <a:avLst/>
          </a:prstGeom>
          <a:noFill/>
        </p:spPr>
        <p:txBody>
          <a:bodyPr wrap="square" rtlCol="0">
            <a:spAutoFit/>
          </a:bodyPr>
          <a:lstStyle/>
          <a:p>
            <a:pPr algn="ctr"/>
            <a:r>
              <a:rPr lang="de-DE" sz="2400" dirty="0"/>
              <a:t>Klassenbildung</a:t>
            </a:r>
          </a:p>
          <a:p>
            <a:pPr algn="ctr"/>
            <a:r>
              <a:rPr lang="de-DE" sz="2400" dirty="0"/>
              <a:t>n : 1 </a:t>
            </a:r>
          </a:p>
        </p:txBody>
      </p:sp>
      <p:sp>
        <p:nvSpPr>
          <p:cNvPr id="22" name="Rechteck 21">
            <a:extLst>
              <a:ext uri="{FF2B5EF4-FFF2-40B4-BE49-F238E27FC236}">
                <a16:creationId xmlns:a16="http://schemas.microsoft.com/office/drawing/2014/main" id="{5B556A11-3543-4369-9C49-86508973F5D7}"/>
              </a:ext>
            </a:extLst>
          </p:cNvPr>
          <p:cNvSpPr/>
          <p:nvPr/>
        </p:nvSpPr>
        <p:spPr>
          <a:xfrm>
            <a:off x="7938446" y="3786829"/>
            <a:ext cx="2306472" cy="641445"/>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de-DE" sz="2800" dirty="0"/>
              <a:t>Eigentümer</a:t>
            </a:r>
          </a:p>
        </p:txBody>
      </p:sp>
      <p:cxnSp>
        <p:nvCxnSpPr>
          <p:cNvPr id="23" name="Gerade Verbindung mit Pfeil 22">
            <a:extLst>
              <a:ext uri="{FF2B5EF4-FFF2-40B4-BE49-F238E27FC236}">
                <a16:creationId xmlns:a16="http://schemas.microsoft.com/office/drawing/2014/main" id="{06AD8682-13BF-4D6B-9D00-DEDECF42E0FF}"/>
              </a:ext>
            </a:extLst>
          </p:cNvPr>
          <p:cNvCxnSpPr>
            <a:cxnSpLocks/>
          </p:cNvCxnSpPr>
          <p:nvPr/>
        </p:nvCxnSpPr>
        <p:spPr>
          <a:xfrm>
            <a:off x="6096000" y="3015138"/>
            <a:ext cx="2038066" cy="590712"/>
          </a:xfrm>
          <a:prstGeom prst="straightConnector1">
            <a:avLst/>
          </a:prstGeom>
          <a:ln w="3175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cxnSp>
        <p:nvCxnSpPr>
          <p:cNvPr id="24" name="Gerade Verbindung mit Pfeil 23">
            <a:extLst>
              <a:ext uri="{FF2B5EF4-FFF2-40B4-BE49-F238E27FC236}">
                <a16:creationId xmlns:a16="http://schemas.microsoft.com/office/drawing/2014/main" id="{CF43FE48-690A-4CFE-B7AC-0C67AEB5FA46}"/>
              </a:ext>
            </a:extLst>
          </p:cNvPr>
          <p:cNvCxnSpPr>
            <a:cxnSpLocks/>
            <a:endCxn id="22" idx="1"/>
          </p:cNvCxnSpPr>
          <p:nvPr/>
        </p:nvCxnSpPr>
        <p:spPr>
          <a:xfrm flipV="1">
            <a:off x="6096000" y="4107552"/>
            <a:ext cx="1842446" cy="1718"/>
          </a:xfrm>
          <a:prstGeom prst="straightConnector1">
            <a:avLst/>
          </a:prstGeom>
          <a:ln w="3175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cxnSp>
        <p:nvCxnSpPr>
          <p:cNvPr id="25" name="Gerade Verbindung mit Pfeil 24">
            <a:extLst>
              <a:ext uri="{FF2B5EF4-FFF2-40B4-BE49-F238E27FC236}">
                <a16:creationId xmlns:a16="http://schemas.microsoft.com/office/drawing/2014/main" id="{201A49F7-EC1A-4BC3-BA82-F663B0A98B77}"/>
              </a:ext>
            </a:extLst>
          </p:cNvPr>
          <p:cNvCxnSpPr>
            <a:cxnSpLocks/>
          </p:cNvCxnSpPr>
          <p:nvPr/>
        </p:nvCxnSpPr>
        <p:spPr>
          <a:xfrm flipV="1">
            <a:off x="6116475" y="4553515"/>
            <a:ext cx="2017591" cy="740795"/>
          </a:xfrm>
          <a:prstGeom prst="straightConnector1">
            <a:avLst/>
          </a:prstGeom>
          <a:ln w="3175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2610388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01BEC5F-B1AA-42EA-B5EC-58DC0432B56B}"/>
              </a:ext>
            </a:extLst>
          </p:cNvPr>
          <p:cNvSpPr>
            <a:spLocks noGrp="1"/>
          </p:cNvSpPr>
          <p:nvPr>
            <p:ph type="title"/>
          </p:nvPr>
        </p:nvSpPr>
        <p:spPr>
          <a:xfrm>
            <a:off x="838200" y="365125"/>
            <a:ext cx="10515600" cy="732155"/>
          </a:xfrm>
        </p:spPr>
        <p:txBody>
          <a:bodyPr/>
          <a:lstStyle/>
          <a:p>
            <a:r>
              <a:rPr lang="de-DE" b="1" dirty="0"/>
              <a:t>UML</a:t>
            </a:r>
          </a:p>
        </p:txBody>
      </p:sp>
      <p:sp>
        <p:nvSpPr>
          <p:cNvPr id="3" name="Inhaltsplatzhalter 2">
            <a:extLst>
              <a:ext uri="{FF2B5EF4-FFF2-40B4-BE49-F238E27FC236}">
                <a16:creationId xmlns:a16="http://schemas.microsoft.com/office/drawing/2014/main" id="{C5298C59-EB27-48E1-BA33-0EC8E32454A0}"/>
              </a:ext>
            </a:extLst>
          </p:cNvPr>
          <p:cNvSpPr>
            <a:spLocks noGrp="1"/>
          </p:cNvSpPr>
          <p:nvPr>
            <p:ph idx="1"/>
          </p:nvPr>
        </p:nvSpPr>
        <p:spPr>
          <a:xfrm>
            <a:off x="838200" y="1097280"/>
            <a:ext cx="10515600" cy="452845"/>
          </a:xfrm>
        </p:spPr>
        <p:txBody>
          <a:bodyPr>
            <a:normAutofit lnSpcReduction="10000"/>
          </a:bodyPr>
          <a:lstStyle/>
          <a:p>
            <a:pPr marL="0" indent="0">
              <a:buNone/>
            </a:pPr>
            <a:r>
              <a:rPr lang="de-DE" b="1" dirty="0"/>
              <a:t>Objektbeziehungen, Assoziationen</a:t>
            </a:r>
          </a:p>
          <a:p>
            <a:pPr marL="0" indent="0">
              <a:buNone/>
            </a:pPr>
            <a:endParaRPr lang="de-DE" b="1" dirty="0"/>
          </a:p>
        </p:txBody>
      </p:sp>
      <p:pic>
        <p:nvPicPr>
          <p:cNvPr id="12" name="Grafik 11" descr="Detektiv(in)">
            <a:extLst>
              <a:ext uri="{FF2B5EF4-FFF2-40B4-BE49-F238E27FC236}">
                <a16:creationId xmlns:a16="http://schemas.microsoft.com/office/drawing/2014/main" id="{6256E68B-02F1-4886-9E29-024B43E8647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26425" y="5157832"/>
            <a:ext cx="914400" cy="914400"/>
          </a:xfrm>
          <a:prstGeom prst="rect">
            <a:avLst/>
          </a:prstGeom>
        </p:spPr>
      </p:pic>
      <p:sp>
        <p:nvSpPr>
          <p:cNvPr id="14" name="Textfeld 13">
            <a:extLst>
              <a:ext uri="{FF2B5EF4-FFF2-40B4-BE49-F238E27FC236}">
                <a16:creationId xmlns:a16="http://schemas.microsoft.com/office/drawing/2014/main" id="{B7FFDE2B-6CA1-4DED-B6B8-291EC425F8D0}"/>
              </a:ext>
            </a:extLst>
          </p:cNvPr>
          <p:cNvSpPr txBox="1"/>
          <p:nvPr/>
        </p:nvSpPr>
        <p:spPr>
          <a:xfrm>
            <a:off x="1479644" y="1563690"/>
            <a:ext cx="2306472" cy="830997"/>
          </a:xfrm>
          <a:prstGeom prst="rect">
            <a:avLst/>
          </a:prstGeom>
          <a:noFill/>
        </p:spPr>
        <p:txBody>
          <a:bodyPr wrap="square" rtlCol="0">
            <a:spAutoFit/>
          </a:bodyPr>
          <a:lstStyle/>
          <a:p>
            <a:pPr algn="ctr"/>
            <a:r>
              <a:rPr lang="de-DE" sz="2400" dirty="0"/>
              <a:t>Objektabbildung</a:t>
            </a:r>
          </a:p>
          <a:p>
            <a:pPr algn="ctr"/>
            <a:r>
              <a:rPr lang="de-DE" sz="2400" dirty="0"/>
              <a:t>1 : 1 </a:t>
            </a:r>
          </a:p>
        </p:txBody>
      </p:sp>
      <p:sp>
        <p:nvSpPr>
          <p:cNvPr id="15" name="Rechteck 14">
            <a:extLst>
              <a:ext uri="{FF2B5EF4-FFF2-40B4-BE49-F238E27FC236}">
                <a16:creationId xmlns:a16="http://schemas.microsoft.com/office/drawing/2014/main" id="{0091EBA1-9E41-40C7-A954-18725652EC6E}"/>
              </a:ext>
            </a:extLst>
          </p:cNvPr>
          <p:cNvSpPr/>
          <p:nvPr/>
        </p:nvSpPr>
        <p:spPr>
          <a:xfrm>
            <a:off x="3343703" y="2537322"/>
            <a:ext cx="2442950" cy="641445"/>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de-DE" sz="2800" dirty="0"/>
              <a:t>Neues Haus</a:t>
            </a:r>
          </a:p>
        </p:txBody>
      </p:sp>
      <p:cxnSp>
        <p:nvCxnSpPr>
          <p:cNvPr id="18" name="Gerade Verbindung mit Pfeil 17">
            <a:extLst>
              <a:ext uri="{FF2B5EF4-FFF2-40B4-BE49-F238E27FC236}">
                <a16:creationId xmlns:a16="http://schemas.microsoft.com/office/drawing/2014/main" id="{6851F651-E423-4072-9A7E-D74E97DCE891}"/>
              </a:ext>
            </a:extLst>
          </p:cNvPr>
          <p:cNvCxnSpPr/>
          <p:nvPr/>
        </p:nvCxnSpPr>
        <p:spPr>
          <a:xfrm>
            <a:off x="2442950" y="5601515"/>
            <a:ext cx="764274" cy="0"/>
          </a:xfrm>
          <a:prstGeom prst="straightConnector1">
            <a:avLst/>
          </a:prstGeom>
          <a:ln w="3175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sp>
        <p:nvSpPr>
          <p:cNvPr id="21" name="Textfeld 20">
            <a:extLst>
              <a:ext uri="{FF2B5EF4-FFF2-40B4-BE49-F238E27FC236}">
                <a16:creationId xmlns:a16="http://schemas.microsoft.com/office/drawing/2014/main" id="{D048AA2E-B8F8-4885-8FE2-88048D698471}"/>
              </a:ext>
            </a:extLst>
          </p:cNvPr>
          <p:cNvSpPr txBox="1"/>
          <p:nvPr/>
        </p:nvSpPr>
        <p:spPr>
          <a:xfrm>
            <a:off x="5904930" y="1563690"/>
            <a:ext cx="2306472" cy="830997"/>
          </a:xfrm>
          <a:prstGeom prst="rect">
            <a:avLst/>
          </a:prstGeom>
          <a:noFill/>
        </p:spPr>
        <p:txBody>
          <a:bodyPr wrap="square" rtlCol="0">
            <a:spAutoFit/>
          </a:bodyPr>
          <a:lstStyle/>
          <a:p>
            <a:pPr algn="ctr"/>
            <a:r>
              <a:rPr lang="de-DE" sz="2400" dirty="0"/>
              <a:t>Klassenbildung</a:t>
            </a:r>
          </a:p>
          <a:p>
            <a:pPr algn="ctr"/>
            <a:r>
              <a:rPr lang="de-DE" sz="2400" dirty="0"/>
              <a:t>n : 1 </a:t>
            </a:r>
          </a:p>
        </p:txBody>
      </p:sp>
      <p:sp>
        <p:nvSpPr>
          <p:cNvPr id="22" name="Rechteck 21">
            <a:extLst>
              <a:ext uri="{FF2B5EF4-FFF2-40B4-BE49-F238E27FC236}">
                <a16:creationId xmlns:a16="http://schemas.microsoft.com/office/drawing/2014/main" id="{5B556A11-3543-4369-9C49-86508973F5D7}"/>
              </a:ext>
            </a:extLst>
          </p:cNvPr>
          <p:cNvSpPr/>
          <p:nvPr/>
        </p:nvSpPr>
        <p:spPr>
          <a:xfrm>
            <a:off x="8211402" y="5280792"/>
            <a:ext cx="2306472" cy="641445"/>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de-DE" sz="2800" dirty="0"/>
              <a:t>Eigentümer</a:t>
            </a:r>
          </a:p>
        </p:txBody>
      </p:sp>
      <p:cxnSp>
        <p:nvCxnSpPr>
          <p:cNvPr id="23" name="Gerade Verbindung mit Pfeil 22">
            <a:extLst>
              <a:ext uri="{FF2B5EF4-FFF2-40B4-BE49-F238E27FC236}">
                <a16:creationId xmlns:a16="http://schemas.microsoft.com/office/drawing/2014/main" id="{06AD8682-13BF-4D6B-9D00-DEDECF42E0FF}"/>
              </a:ext>
            </a:extLst>
          </p:cNvPr>
          <p:cNvCxnSpPr>
            <a:cxnSpLocks/>
          </p:cNvCxnSpPr>
          <p:nvPr/>
        </p:nvCxnSpPr>
        <p:spPr>
          <a:xfrm>
            <a:off x="4253557" y="3178767"/>
            <a:ext cx="13648" cy="2109384"/>
          </a:xfrm>
          <a:prstGeom prst="straightConnector1">
            <a:avLst/>
          </a:prstGeom>
          <a:ln w="31750">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sp>
        <p:nvSpPr>
          <p:cNvPr id="26" name="Rechteck 25">
            <a:extLst>
              <a:ext uri="{FF2B5EF4-FFF2-40B4-BE49-F238E27FC236}">
                <a16:creationId xmlns:a16="http://schemas.microsoft.com/office/drawing/2014/main" id="{FA4A0768-03D5-4310-AEDE-EAD446F821D9}"/>
              </a:ext>
            </a:extLst>
          </p:cNvPr>
          <p:cNvSpPr/>
          <p:nvPr/>
        </p:nvSpPr>
        <p:spPr>
          <a:xfrm>
            <a:off x="3343703" y="5294309"/>
            <a:ext cx="2442950" cy="641445"/>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de-DE" sz="2800" dirty="0"/>
              <a:t>Hr. Müller</a:t>
            </a:r>
          </a:p>
        </p:txBody>
      </p:sp>
      <p:pic>
        <p:nvPicPr>
          <p:cNvPr id="27" name="Grafik 26">
            <a:extLst>
              <a:ext uri="{FF2B5EF4-FFF2-40B4-BE49-F238E27FC236}">
                <a16:creationId xmlns:a16="http://schemas.microsoft.com/office/drawing/2014/main" id="{0CBB4B9C-779D-4A90-94AF-00B2F60CBF4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200" y="2408252"/>
            <a:ext cx="1263555" cy="947666"/>
          </a:xfrm>
          <a:prstGeom prst="rect">
            <a:avLst/>
          </a:prstGeom>
        </p:spPr>
      </p:pic>
      <p:cxnSp>
        <p:nvCxnSpPr>
          <p:cNvPr id="28" name="Gerade Verbindung mit Pfeil 27">
            <a:extLst>
              <a:ext uri="{FF2B5EF4-FFF2-40B4-BE49-F238E27FC236}">
                <a16:creationId xmlns:a16="http://schemas.microsoft.com/office/drawing/2014/main" id="{A4AB11F4-E374-462D-8A8B-34A8160768F6}"/>
              </a:ext>
            </a:extLst>
          </p:cNvPr>
          <p:cNvCxnSpPr/>
          <p:nvPr/>
        </p:nvCxnSpPr>
        <p:spPr>
          <a:xfrm>
            <a:off x="2442950" y="2903270"/>
            <a:ext cx="764274" cy="0"/>
          </a:xfrm>
          <a:prstGeom prst="straightConnector1">
            <a:avLst/>
          </a:prstGeom>
          <a:ln w="3175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sp>
        <p:nvSpPr>
          <p:cNvPr id="4" name="Textfeld 3">
            <a:extLst>
              <a:ext uri="{FF2B5EF4-FFF2-40B4-BE49-F238E27FC236}">
                <a16:creationId xmlns:a16="http://schemas.microsoft.com/office/drawing/2014/main" id="{BF90C8AB-CE45-430A-A082-74C4552613D0}"/>
              </a:ext>
            </a:extLst>
          </p:cNvPr>
          <p:cNvSpPr txBox="1"/>
          <p:nvPr/>
        </p:nvSpPr>
        <p:spPr>
          <a:xfrm>
            <a:off x="667602" y="3656710"/>
            <a:ext cx="1604750" cy="1200329"/>
          </a:xfrm>
          <a:prstGeom prst="rect">
            <a:avLst/>
          </a:prstGeom>
          <a:noFill/>
        </p:spPr>
        <p:txBody>
          <a:bodyPr wrap="square" rtlCol="0">
            <a:spAutoFit/>
          </a:bodyPr>
          <a:lstStyle/>
          <a:p>
            <a:pPr algn="ctr"/>
            <a:r>
              <a:rPr lang="de-DE" sz="2400" dirty="0"/>
              <a:t>Ist</a:t>
            </a:r>
          </a:p>
          <a:p>
            <a:pPr algn="ctr"/>
            <a:r>
              <a:rPr lang="de-DE" sz="2400" dirty="0"/>
              <a:t>Eigentum</a:t>
            </a:r>
          </a:p>
          <a:p>
            <a:pPr algn="ctr"/>
            <a:r>
              <a:rPr lang="de-DE" sz="2400" dirty="0"/>
              <a:t>von</a:t>
            </a:r>
          </a:p>
        </p:txBody>
      </p:sp>
      <p:sp>
        <p:nvSpPr>
          <p:cNvPr id="8" name="Textfeld 7">
            <a:extLst>
              <a:ext uri="{FF2B5EF4-FFF2-40B4-BE49-F238E27FC236}">
                <a16:creationId xmlns:a16="http://schemas.microsoft.com/office/drawing/2014/main" id="{E98B98A3-BB46-4202-BB36-EAE2BB3F0C69}"/>
              </a:ext>
            </a:extLst>
          </p:cNvPr>
          <p:cNvSpPr txBox="1"/>
          <p:nvPr/>
        </p:nvSpPr>
        <p:spPr>
          <a:xfrm rot="5400000">
            <a:off x="3472096" y="4056819"/>
            <a:ext cx="1976680" cy="400110"/>
          </a:xfrm>
          <a:prstGeom prst="rect">
            <a:avLst/>
          </a:prstGeom>
          <a:noFill/>
        </p:spPr>
        <p:txBody>
          <a:bodyPr wrap="square" rtlCol="0">
            <a:spAutoFit/>
          </a:bodyPr>
          <a:lstStyle/>
          <a:p>
            <a:r>
              <a:rPr lang="de-DE" sz="2000" dirty="0"/>
              <a:t>Ist Eigentum von</a:t>
            </a:r>
          </a:p>
        </p:txBody>
      </p:sp>
      <p:sp>
        <p:nvSpPr>
          <p:cNvPr id="31" name="Rechteck 30">
            <a:extLst>
              <a:ext uri="{FF2B5EF4-FFF2-40B4-BE49-F238E27FC236}">
                <a16:creationId xmlns:a16="http://schemas.microsoft.com/office/drawing/2014/main" id="{D8F6EA8D-84E8-4FE7-8F61-5AA79B437702}"/>
              </a:ext>
            </a:extLst>
          </p:cNvPr>
          <p:cNvSpPr/>
          <p:nvPr/>
        </p:nvSpPr>
        <p:spPr>
          <a:xfrm>
            <a:off x="8211402" y="2537321"/>
            <a:ext cx="2306472" cy="641445"/>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de-DE" sz="2800" dirty="0"/>
              <a:t>Immobilie</a:t>
            </a:r>
          </a:p>
        </p:txBody>
      </p:sp>
      <p:cxnSp>
        <p:nvCxnSpPr>
          <p:cNvPr id="32" name="Gerade Verbindung mit Pfeil 31">
            <a:extLst>
              <a:ext uri="{FF2B5EF4-FFF2-40B4-BE49-F238E27FC236}">
                <a16:creationId xmlns:a16="http://schemas.microsoft.com/office/drawing/2014/main" id="{78C34C0E-694B-4215-A3ED-08CF1D9C3E79}"/>
              </a:ext>
            </a:extLst>
          </p:cNvPr>
          <p:cNvCxnSpPr>
            <a:cxnSpLocks/>
          </p:cNvCxnSpPr>
          <p:nvPr/>
        </p:nvCxnSpPr>
        <p:spPr>
          <a:xfrm>
            <a:off x="9032549" y="3178767"/>
            <a:ext cx="13648" cy="2109384"/>
          </a:xfrm>
          <a:prstGeom prst="straightConnector1">
            <a:avLst/>
          </a:prstGeom>
          <a:ln w="31750">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sp>
        <p:nvSpPr>
          <p:cNvPr id="33" name="Textfeld 32">
            <a:extLst>
              <a:ext uri="{FF2B5EF4-FFF2-40B4-BE49-F238E27FC236}">
                <a16:creationId xmlns:a16="http://schemas.microsoft.com/office/drawing/2014/main" id="{AD728E04-6D8D-4CA1-8C08-6D2333499E19}"/>
              </a:ext>
            </a:extLst>
          </p:cNvPr>
          <p:cNvSpPr txBox="1"/>
          <p:nvPr/>
        </p:nvSpPr>
        <p:spPr>
          <a:xfrm rot="5400000">
            <a:off x="8251088" y="4056819"/>
            <a:ext cx="1976680" cy="400110"/>
          </a:xfrm>
          <a:prstGeom prst="rect">
            <a:avLst/>
          </a:prstGeom>
          <a:noFill/>
        </p:spPr>
        <p:txBody>
          <a:bodyPr wrap="square" rtlCol="0">
            <a:spAutoFit/>
          </a:bodyPr>
          <a:lstStyle/>
          <a:p>
            <a:r>
              <a:rPr lang="de-DE" sz="2000" dirty="0"/>
              <a:t>Ist Eigentum von</a:t>
            </a:r>
          </a:p>
        </p:txBody>
      </p:sp>
      <p:cxnSp>
        <p:nvCxnSpPr>
          <p:cNvPr id="34" name="Gerade Verbindung mit Pfeil 33">
            <a:extLst>
              <a:ext uri="{FF2B5EF4-FFF2-40B4-BE49-F238E27FC236}">
                <a16:creationId xmlns:a16="http://schemas.microsoft.com/office/drawing/2014/main" id="{AAAEAE17-9127-4D23-90EC-5C46F9C61FD7}"/>
              </a:ext>
            </a:extLst>
          </p:cNvPr>
          <p:cNvCxnSpPr/>
          <p:nvPr/>
        </p:nvCxnSpPr>
        <p:spPr>
          <a:xfrm>
            <a:off x="2442950" y="4270320"/>
            <a:ext cx="764274" cy="0"/>
          </a:xfrm>
          <a:prstGeom prst="straightConnector1">
            <a:avLst/>
          </a:prstGeom>
          <a:ln w="3175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cxnSp>
        <p:nvCxnSpPr>
          <p:cNvPr id="35" name="Gerade Verbindung mit Pfeil 34">
            <a:extLst>
              <a:ext uri="{FF2B5EF4-FFF2-40B4-BE49-F238E27FC236}">
                <a16:creationId xmlns:a16="http://schemas.microsoft.com/office/drawing/2014/main" id="{81A19CEE-16DF-4DF5-8100-798F8EA6C515}"/>
              </a:ext>
            </a:extLst>
          </p:cNvPr>
          <p:cNvCxnSpPr/>
          <p:nvPr/>
        </p:nvCxnSpPr>
        <p:spPr>
          <a:xfrm>
            <a:off x="6676030" y="5588713"/>
            <a:ext cx="764274" cy="0"/>
          </a:xfrm>
          <a:prstGeom prst="straightConnector1">
            <a:avLst/>
          </a:prstGeom>
          <a:ln w="3175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cxnSp>
        <p:nvCxnSpPr>
          <p:cNvPr id="36" name="Gerade Verbindung mit Pfeil 35">
            <a:extLst>
              <a:ext uri="{FF2B5EF4-FFF2-40B4-BE49-F238E27FC236}">
                <a16:creationId xmlns:a16="http://schemas.microsoft.com/office/drawing/2014/main" id="{B3B4CFF2-F59B-4950-BB4B-750AE0E36DC3}"/>
              </a:ext>
            </a:extLst>
          </p:cNvPr>
          <p:cNvCxnSpPr/>
          <p:nvPr/>
        </p:nvCxnSpPr>
        <p:spPr>
          <a:xfrm>
            <a:off x="6676030" y="2890468"/>
            <a:ext cx="764274" cy="0"/>
          </a:xfrm>
          <a:prstGeom prst="straightConnector1">
            <a:avLst/>
          </a:prstGeom>
          <a:ln w="3175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cxnSp>
        <p:nvCxnSpPr>
          <p:cNvPr id="37" name="Gerade Verbindung mit Pfeil 36">
            <a:extLst>
              <a:ext uri="{FF2B5EF4-FFF2-40B4-BE49-F238E27FC236}">
                <a16:creationId xmlns:a16="http://schemas.microsoft.com/office/drawing/2014/main" id="{9723D749-D89D-487D-BFA0-A0DEB571B76C}"/>
              </a:ext>
            </a:extLst>
          </p:cNvPr>
          <p:cNvCxnSpPr/>
          <p:nvPr/>
        </p:nvCxnSpPr>
        <p:spPr>
          <a:xfrm>
            <a:off x="6676030" y="4257518"/>
            <a:ext cx="764274" cy="0"/>
          </a:xfrm>
          <a:prstGeom prst="straightConnector1">
            <a:avLst/>
          </a:prstGeom>
          <a:ln w="3175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sp>
        <p:nvSpPr>
          <p:cNvPr id="9" name="Pfeil: Chevron 8">
            <a:extLst>
              <a:ext uri="{FF2B5EF4-FFF2-40B4-BE49-F238E27FC236}">
                <a16:creationId xmlns:a16="http://schemas.microsoft.com/office/drawing/2014/main" id="{5A8A877A-022F-4CA8-8FDC-F8B126D5DC4F}"/>
              </a:ext>
            </a:extLst>
          </p:cNvPr>
          <p:cNvSpPr/>
          <p:nvPr/>
        </p:nvSpPr>
        <p:spPr>
          <a:xfrm rot="5400000">
            <a:off x="4748971" y="4095283"/>
            <a:ext cx="331870" cy="276352"/>
          </a:xfrm>
          <a:prstGeom prst="chevron">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38" name="Pfeil: Chevron 37">
            <a:extLst>
              <a:ext uri="{FF2B5EF4-FFF2-40B4-BE49-F238E27FC236}">
                <a16:creationId xmlns:a16="http://schemas.microsoft.com/office/drawing/2014/main" id="{82F2AB5E-0424-4CBB-B4B5-BF1C66EFEE61}"/>
              </a:ext>
            </a:extLst>
          </p:cNvPr>
          <p:cNvSpPr/>
          <p:nvPr/>
        </p:nvSpPr>
        <p:spPr>
          <a:xfrm rot="5400000">
            <a:off x="9563233" y="4118698"/>
            <a:ext cx="331870" cy="276352"/>
          </a:xfrm>
          <a:prstGeom prst="chevron">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Tree>
    <p:extLst>
      <p:ext uri="{BB962C8B-B14F-4D97-AF65-F5344CB8AC3E}">
        <p14:creationId xmlns:p14="http://schemas.microsoft.com/office/powerpoint/2010/main" val="7536559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01BEC5F-B1AA-42EA-B5EC-58DC0432B56B}"/>
              </a:ext>
            </a:extLst>
          </p:cNvPr>
          <p:cNvSpPr>
            <a:spLocks noGrp="1"/>
          </p:cNvSpPr>
          <p:nvPr>
            <p:ph type="title"/>
          </p:nvPr>
        </p:nvSpPr>
        <p:spPr>
          <a:xfrm>
            <a:off x="838200" y="365125"/>
            <a:ext cx="10515600" cy="732155"/>
          </a:xfrm>
        </p:spPr>
        <p:txBody>
          <a:bodyPr/>
          <a:lstStyle/>
          <a:p>
            <a:r>
              <a:rPr lang="de-DE" b="1" dirty="0"/>
              <a:t>Was sind Anforderungen?</a:t>
            </a:r>
          </a:p>
        </p:txBody>
      </p:sp>
      <p:sp>
        <p:nvSpPr>
          <p:cNvPr id="3" name="Inhaltsplatzhalter 2">
            <a:extLst>
              <a:ext uri="{FF2B5EF4-FFF2-40B4-BE49-F238E27FC236}">
                <a16:creationId xmlns:a16="http://schemas.microsoft.com/office/drawing/2014/main" id="{C5298C59-EB27-48E1-BA33-0EC8E32454A0}"/>
              </a:ext>
            </a:extLst>
          </p:cNvPr>
          <p:cNvSpPr>
            <a:spLocks noGrp="1"/>
          </p:cNvSpPr>
          <p:nvPr>
            <p:ph idx="1"/>
          </p:nvPr>
        </p:nvSpPr>
        <p:spPr>
          <a:xfrm>
            <a:off x="838200" y="1097281"/>
            <a:ext cx="10515600" cy="452845"/>
          </a:xfrm>
        </p:spPr>
        <p:txBody>
          <a:bodyPr>
            <a:normAutofit lnSpcReduction="10000"/>
          </a:bodyPr>
          <a:lstStyle/>
          <a:p>
            <a:pPr marL="0" indent="0">
              <a:buNone/>
            </a:pPr>
            <a:r>
              <a:rPr lang="de-DE" dirty="0"/>
              <a:t>Definition: Anforderung </a:t>
            </a:r>
          </a:p>
        </p:txBody>
      </p:sp>
      <p:sp>
        <p:nvSpPr>
          <p:cNvPr id="4" name="Textfeld 3">
            <a:extLst>
              <a:ext uri="{FF2B5EF4-FFF2-40B4-BE49-F238E27FC236}">
                <a16:creationId xmlns:a16="http://schemas.microsoft.com/office/drawing/2014/main" id="{CCE82DE0-1A12-40CF-8C1E-EBA398D20902}"/>
              </a:ext>
            </a:extLst>
          </p:cNvPr>
          <p:cNvSpPr txBox="1"/>
          <p:nvPr/>
        </p:nvSpPr>
        <p:spPr>
          <a:xfrm>
            <a:off x="838200" y="1698171"/>
            <a:ext cx="10779034" cy="3539430"/>
          </a:xfrm>
          <a:prstGeom prst="rect">
            <a:avLst/>
          </a:prstGeom>
          <a:noFill/>
        </p:spPr>
        <p:txBody>
          <a:bodyPr wrap="square" rtlCol="0">
            <a:spAutoFit/>
          </a:bodyPr>
          <a:lstStyle/>
          <a:p>
            <a:pPr marL="457200" indent="-457200">
              <a:buFont typeface="Wingdings" panose="05000000000000000000" pitchFamily="2" charset="2"/>
              <a:buChar char="v"/>
            </a:pPr>
            <a:r>
              <a:rPr lang="de-DE" sz="2800" dirty="0"/>
              <a:t>Benutzeranforderungen sind Aussagen in natürlicher Sprache sowie Diagramme zur Beschreibung der Dienste, die das System leisten soll, und der Randbedingungen, unter denen es betrieben wird.</a:t>
            </a:r>
          </a:p>
          <a:p>
            <a:pPr marL="457200" indent="-457200">
              <a:buFont typeface="Wingdings" panose="05000000000000000000" pitchFamily="2" charset="2"/>
              <a:buChar char="v"/>
            </a:pPr>
            <a:r>
              <a:rPr lang="de-DE" sz="2800" dirty="0"/>
              <a:t>Systemanforderungen legen die Funktionen, Dienste und Beschränkungen detailliert fest. Das Pflichtenheft (auch funktionale Spezifikation genannt) sollte präzise sein. Es muss genau definieren, was implementiert werden soll. Es kann als Teil des Vertrages zwischen dem Käufer und dem </a:t>
            </a:r>
            <a:r>
              <a:rPr lang="de-DE" sz="2800" dirty="0" err="1"/>
              <a:t>Sofwareentwickler</a:t>
            </a:r>
            <a:r>
              <a:rPr lang="de-DE" sz="2800" dirty="0"/>
              <a:t> dienen. </a:t>
            </a:r>
          </a:p>
        </p:txBody>
      </p:sp>
    </p:spTree>
    <p:extLst>
      <p:ext uri="{BB962C8B-B14F-4D97-AF65-F5344CB8AC3E}">
        <p14:creationId xmlns:p14="http://schemas.microsoft.com/office/powerpoint/2010/main" val="312892623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01BEC5F-B1AA-42EA-B5EC-58DC0432B56B}"/>
              </a:ext>
            </a:extLst>
          </p:cNvPr>
          <p:cNvSpPr>
            <a:spLocks noGrp="1"/>
          </p:cNvSpPr>
          <p:nvPr>
            <p:ph type="title"/>
          </p:nvPr>
        </p:nvSpPr>
        <p:spPr>
          <a:xfrm>
            <a:off x="838200" y="365125"/>
            <a:ext cx="10515600" cy="732155"/>
          </a:xfrm>
        </p:spPr>
        <p:txBody>
          <a:bodyPr/>
          <a:lstStyle/>
          <a:p>
            <a:r>
              <a:rPr lang="de-DE" b="1" dirty="0"/>
              <a:t>UML</a:t>
            </a:r>
          </a:p>
        </p:txBody>
      </p:sp>
      <p:sp>
        <p:nvSpPr>
          <p:cNvPr id="3" name="Inhaltsplatzhalter 2">
            <a:extLst>
              <a:ext uri="{FF2B5EF4-FFF2-40B4-BE49-F238E27FC236}">
                <a16:creationId xmlns:a16="http://schemas.microsoft.com/office/drawing/2014/main" id="{C5298C59-EB27-48E1-BA33-0EC8E32454A0}"/>
              </a:ext>
            </a:extLst>
          </p:cNvPr>
          <p:cNvSpPr>
            <a:spLocks noGrp="1"/>
          </p:cNvSpPr>
          <p:nvPr>
            <p:ph idx="1"/>
          </p:nvPr>
        </p:nvSpPr>
        <p:spPr>
          <a:xfrm>
            <a:off x="838200" y="1097280"/>
            <a:ext cx="10515600" cy="452845"/>
          </a:xfrm>
        </p:spPr>
        <p:txBody>
          <a:bodyPr>
            <a:normAutofit lnSpcReduction="10000"/>
          </a:bodyPr>
          <a:lstStyle/>
          <a:p>
            <a:pPr marL="0" indent="0">
              <a:buNone/>
            </a:pPr>
            <a:r>
              <a:rPr lang="de-DE" b="1" dirty="0"/>
              <a:t>Klassendiagramme</a:t>
            </a:r>
          </a:p>
        </p:txBody>
      </p:sp>
      <p:sp>
        <p:nvSpPr>
          <p:cNvPr id="4" name="Textfeld 3">
            <a:extLst>
              <a:ext uri="{FF2B5EF4-FFF2-40B4-BE49-F238E27FC236}">
                <a16:creationId xmlns:a16="http://schemas.microsoft.com/office/drawing/2014/main" id="{7471A3AF-FF5B-4775-8EDB-04C23FACF423}"/>
              </a:ext>
            </a:extLst>
          </p:cNvPr>
          <p:cNvSpPr txBox="1"/>
          <p:nvPr/>
        </p:nvSpPr>
        <p:spPr>
          <a:xfrm>
            <a:off x="838200" y="1550125"/>
            <a:ext cx="10515600" cy="4985980"/>
          </a:xfrm>
          <a:prstGeom prst="rect">
            <a:avLst/>
          </a:prstGeom>
          <a:noFill/>
        </p:spPr>
        <p:txBody>
          <a:bodyPr wrap="square" rtlCol="0">
            <a:spAutoFit/>
          </a:bodyPr>
          <a:lstStyle/>
          <a:p>
            <a:r>
              <a:rPr lang="de-DE" sz="2800" dirty="0"/>
              <a:t>Eine Klasse definiert für eine Menge von Objekten deren</a:t>
            </a:r>
          </a:p>
          <a:p>
            <a:pPr marL="457200" indent="-457200">
              <a:buFont typeface="Arial" panose="020B0604020202020204" pitchFamily="34" charset="0"/>
              <a:buChar char="•"/>
            </a:pPr>
            <a:r>
              <a:rPr lang="de-DE" sz="2800" dirty="0"/>
              <a:t>Struktur (= Attribute)</a:t>
            </a:r>
          </a:p>
          <a:p>
            <a:pPr marL="457200" indent="-457200">
              <a:buFont typeface="Arial" panose="020B0604020202020204" pitchFamily="34" charset="0"/>
              <a:buChar char="•"/>
            </a:pPr>
            <a:r>
              <a:rPr lang="de-DE" sz="2800" dirty="0"/>
              <a:t>Verhalten (= Operationen)</a:t>
            </a:r>
          </a:p>
          <a:p>
            <a:pPr marL="457200" indent="-457200">
              <a:buFont typeface="Arial" panose="020B0604020202020204" pitchFamily="34" charset="0"/>
              <a:buChar char="•"/>
            </a:pPr>
            <a:r>
              <a:rPr lang="de-DE" sz="2800" dirty="0"/>
              <a:t>Beziehungen (= Assoziationen und Generalisierungen)</a:t>
            </a:r>
          </a:p>
          <a:p>
            <a:pPr marL="457200" indent="-457200">
              <a:buFont typeface="Arial" panose="020B0604020202020204" pitchFamily="34" charset="0"/>
              <a:buChar char="•"/>
            </a:pPr>
            <a:r>
              <a:rPr lang="de-DE" sz="2800" dirty="0"/>
              <a:t>Semantik (= Bedeutung, d. h. Entsprechung in der realen Welt)</a:t>
            </a:r>
          </a:p>
          <a:p>
            <a:endParaRPr lang="de-DE" sz="1000" dirty="0"/>
          </a:p>
          <a:p>
            <a:r>
              <a:rPr lang="de-DE" sz="2800" dirty="0"/>
              <a:t>Eine Klasse kann aufgefasst werden als eine Schablone, nach</a:t>
            </a:r>
          </a:p>
          <a:p>
            <a:r>
              <a:rPr lang="de-DE" sz="2800" dirty="0"/>
              <a:t>der Objekte gebildet werden</a:t>
            </a:r>
          </a:p>
          <a:p>
            <a:pPr marL="457200" indent="-457200">
              <a:buFont typeface="Arial" panose="020B0604020202020204" pitchFamily="34" charset="0"/>
              <a:buChar char="•"/>
            </a:pPr>
            <a:r>
              <a:rPr lang="de-DE" sz="2800" dirty="0"/>
              <a:t>Jede Klasse besitzt einen „Mechanismus“ zum Erzeugen neuer Objekte</a:t>
            </a:r>
          </a:p>
          <a:p>
            <a:r>
              <a:rPr lang="de-DE" sz="2800" dirty="0"/>
              <a:t>Die Objekte einer Klasse heißen auch Exemplare oder Instanzen der Klasse</a:t>
            </a:r>
          </a:p>
        </p:txBody>
      </p:sp>
    </p:spTree>
    <p:extLst>
      <p:ext uri="{BB962C8B-B14F-4D97-AF65-F5344CB8AC3E}">
        <p14:creationId xmlns:p14="http://schemas.microsoft.com/office/powerpoint/2010/main" val="387832313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01BEC5F-B1AA-42EA-B5EC-58DC0432B56B}"/>
              </a:ext>
            </a:extLst>
          </p:cNvPr>
          <p:cNvSpPr>
            <a:spLocks noGrp="1"/>
          </p:cNvSpPr>
          <p:nvPr>
            <p:ph type="title"/>
          </p:nvPr>
        </p:nvSpPr>
        <p:spPr>
          <a:xfrm>
            <a:off x="838200" y="365125"/>
            <a:ext cx="10515600" cy="732155"/>
          </a:xfrm>
        </p:spPr>
        <p:txBody>
          <a:bodyPr/>
          <a:lstStyle/>
          <a:p>
            <a:r>
              <a:rPr lang="de-DE" b="1" dirty="0"/>
              <a:t>UML</a:t>
            </a:r>
          </a:p>
        </p:txBody>
      </p:sp>
      <p:sp>
        <p:nvSpPr>
          <p:cNvPr id="3" name="Inhaltsplatzhalter 2">
            <a:extLst>
              <a:ext uri="{FF2B5EF4-FFF2-40B4-BE49-F238E27FC236}">
                <a16:creationId xmlns:a16="http://schemas.microsoft.com/office/drawing/2014/main" id="{C5298C59-EB27-48E1-BA33-0EC8E32454A0}"/>
              </a:ext>
            </a:extLst>
          </p:cNvPr>
          <p:cNvSpPr>
            <a:spLocks noGrp="1"/>
          </p:cNvSpPr>
          <p:nvPr>
            <p:ph idx="1"/>
          </p:nvPr>
        </p:nvSpPr>
        <p:spPr>
          <a:xfrm>
            <a:off x="838200" y="1097280"/>
            <a:ext cx="10515600" cy="452845"/>
          </a:xfrm>
        </p:spPr>
        <p:txBody>
          <a:bodyPr>
            <a:normAutofit lnSpcReduction="10000"/>
          </a:bodyPr>
          <a:lstStyle/>
          <a:p>
            <a:pPr marL="0" indent="0">
              <a:buNone/>
            </a:pPr>
            <a:r>
              <a:rPr lang="de-DE" b="1" dirty="0"/>
              <a:t>Notation von Klassen</a:t>
            </a:r>
          </a:p>
        </p:txBody>
      </p:sp>
      <p:sp>
        <p:nvSpPr>
          <p:cNvPr id="5" name="Rechteck 4">
            <a:extLst>
              <a:ext uri="{FF2B5EF4-FFF2-40B4-BE49-F238E27FC236}">
                <a16:creationId xmlns:a16="http://schemas.microsoft.com/office/drawing/2014/main" id="{2D27D207-05D8-4415-8554-ED9B4BA7B642}"/>
              </a:ext>
            </a:extLst>
          </p:cNvPr>
          <p:cNvSpPr/>
          <p:nvPr/>
        </p:nvSpPr>
        <p:spPr>
          <a:xfrm>
            <a:off x="838200" y="1856096"/>
            <a:ext cx="2259842" cy="982638"/>
          </a:xfrm>
          <a:prstGeom prst="rect">
            <a:avLst/>
          </a:prstGeom>
          <a:solidFill>
            <a:schemeClr val="accent4">
              <a:lumMod val="20000"/>
              <a:lumOff val="80000"/>
            </a:schemeClr>
          </a:solidFill>
          <a:ln w="127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de-DE" sz="3200" dirty="0"/>
              <a:t>Klasse</a:t>
            </a:r>
          </a:p>
        </p:txBody>
      </p:sp>
      <p:sp>
        <p:nvSpPr>
          <p:cNvPr id="6" name="Rechteck 5">
            <a:extLst>
              <a:ext uri="{FF2B5EF4-FFF2-40B4-BE49-F238E27FC236}">
                <a16:creationId xmlns:a16="http://schemas.microsoft.com/office/drawing/2014/main" id="{C1C18FEE-235B-4B31-B33C-6038C8E85490}"/>
              </a:ext>
            </a:extLst>
          </p:cNvPr>
          <p:cNvSpPr/>
          <p:nvPr/>
        </p:nvSpPr>
        <p:spPr>
          <a:xfrm>
            <a:off x="838200" y="2838734"/>
            <a:ext cx="2259842" cy="1569660"/>
          </a:xfrm>
          <a:prstGeom prst="rect">
            <a:avLst/>
          </a:prstGeom>
          <a:solidFill>
            <a:schemeClr val="accent4">
              <a:lumMod val="20000"/>
              <a:lumOff val="80000"/>
            </a:schemeClr>
          </a:solidFill>
          <a:ln w="127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spAutoFit/>
          </a:bodyPr>
          <a:lstStyle/>
          <a:p>
            <a:r>
              <a:rPr lang="de-DE" sz="2400" dirty="0"/>
              <a:t>Attribut 1</a:t>
            </a:r>
          </a:p>
          <a:p>
            <a:r>
              <a:rPr lang="de-DE" sz="2400" dirty="0"/>
              <a:t>Attribut 2</a:t>
            </a:r>
          </a:p>
          <a:p>
            <a:r>
              <a:rPr lang="de-DE" sz="2400" dirty="0"/>
              <a:t>…</a:t>
            </a:r>
          </a:p>
          <a:p>
            <a:pPr algn="ctr"/>
            <a:endParaRPr lang="de-DE" sz="2400" dirty="0"/>
          </a:p>
        </p:txBody>
      </p:sp>
      <p:sp>
        <p:nvSpPr>
          <p:cNvPr id="8" name="Rechteck 7">
            <a:extLst>
              <a:ext uri="{FF2B5EF4-FFF2-40B4-BE49-F238E27FC236}">
                <a16:creationId xmlns:a16="http://schemas.microsoft.com/office/drawing/2014/main" id="{02BD0638-809A-4384-A240-B500CF4BDB0C}"/>
              </a:ext>
            </a:extLst>
          </p:cNvPr>
          <p:cNvSpPr/>
          <p:nvPr/>
        </p:nvSpPr>
        <p:spPr>
          <a:xfrm>
            <a:off x="838200" y="4408394"/>
            <a:ext cx="2259842" cy="1569660"/>
          </a:xfrm>
          <a:prstGeom prst="rect">
            <a:avLst/>
          </a:prstGeom>
          <a:solidFill>
            <a:schemeClr val="accent4">
              <a:lumMod val="20000"/>
              <a:lumOff val="80000"/>
            </a:schemeClr>
          </a:solidFill>
          <a:ln w="127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spAutoFit/>
          </a:bodyPr>
          <a:lstStyle/>
          <a:p>
            <a:r>
              <a:rPr lang="de-DE" sz="2400" dirty="0"/>
              <a:t>Operation 1</a:t>
            </a:r>
          </a:p>
          <a:p>
            <a:r>
              <a:rPr lang="de-DE" sz="2400" dirty="0"/>
              <a:t>Operation 2</a:t>
            </a:r>
          </a:p>
          <a:p>
            <a:r>
              <a:rPr lang="de-DE" sz="2400" dirty="0"/>
              <a:t>…</a:t>
            </a:r>
          </a:p>
          <a:p>
            <a:pPr algn="ctr"/>
            <a:endParaRPr lang="de-DE" sz="2400" dirty="0"/>
          </a:p>
        </p:txBody>
      </p:sp>
      <p:sp>
        <p:nvSpPr>
          <p:cNvPr id="9" name="Textfeld 8">
            <a:extLst>
              <a:ext uri="{FF2B5EF4-FFF2-40B4-BE49-F238E27FC236}">
                <a16:creationId xmlns:a16="http://schemas.microsoft.com/office/drawing/2014/main" id="{F51195F3-B991-4EB6-9D71-1DF48CFF2180}"/>
              </a:ext>
            </a:extLst>
          </p:cNvPr>
          <p:cNvSpPr txBox="1"/>
          <p:nvPr/>
        </p:nvSpPr>
        <p:spPr>
          <a:xfrm>
            <a:off x="3821373" y="2020503"/>
            <a:ext cx="2825087" cy="3539430"/>
          </a:xfrm>
          <a:prstGeom prst="rect">
            <a:avLst/>
          </a:prstGeom>
          <a:noFill/>
        </p:spPr>
        <p:txBody>
          <a:bodyPr wrap="square" rtlCol="0">
            <a:spAutoFit/>
          </a:bodyPr>
          <a:lstStyle/>
          <a:p>
            <a:r>
              <a:rPr lang="de-DE" sz="3200" dirty="0"/>
              <a:t>Namensfeld</a:t>
            </a:r>
          </a:p>
          <a:p>
            <a:endParaRPr lang="de-DE" sz="3200" dirty="0"/>
          </a:p>
          <a:p>
            <a:endParaRPr lang="de-DE" sz="3200" dirty="0"/>
          </a:p>
          <a:p>
            <a:r>
              <a:rPr lang="de-DE" sz="3200" dirty="0"/>
              <a:t>Attributliste</a:t>
            </a:r>
          </a:p>
          <a:p>
            <a:endParaRPr lang="de-DE" sz="3200" dirty="0"/>
          </a:p>
          <a:p>
            <a:endParaRPr lang="de-DE" sz="3200" dirty="0"/>
          </a:p>
          <a:p>
            <a:r>
              <a:rPr lang="de-DE" sz="3200" dirty="0"/>
              <a:t>Operationsliste</a:t>
            </a:r>
          </a:p>
        </p:txBody>
      </p:sp>
      <p:cxnSp>
        <p:nvCxnSpPr>
          <p:cNvPr id="10" name="Gerade Verbindung mit Pfeil 9">
            <a:extLst>
              <a:ext uri="{FF2B5EF4-FFF2-40B4-BE49-F238E27FC236}">
                <a16:creationId xmlns:a16="http://schemas.microsoft.com/office/drawing/2014/main" id="{5E83B9DF-41E7-460C-A7B0-B93410C7ADA6}"/>
              </a:ext>
            </a:extLst>
          </p:cNvPr>
          <p:cNvCxnSpPr>
            <a:cxnSpLocks/>
          </p:cNvCxnSpPr>
          <p:nvPr/>
        </p:nvCxnSpPr>
        <p:spPr>
          <a:xfrm flipH="1">
            <a:off x="3261816" y="2333767"/>
            <a:ext cx="559557" cy="0"/>
          </a:xfrm>
          <a:prstGeom prst="straightConnector1">
            <a:avLst/>
          </a:prstGeom>
          <a:ln w="3175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cxnSp>
        <p:nvCxnSpPr>
          <p:cNvPr id="14" name="Gerade Verbindung mit Pfeil 13">
            <a:extLst>
              <a:ext uri="{FF2B5EF4-FFF2-40B4-BE49-F238E27FC236}">
                <a16:creationId xmlns:a16="http://schemas.microsoft.com/office/drawing/2014/main" id="{3EE5EC73-2B3A-41E3-AF1D-0EC237735520}"/>
              </a:ext>
            </a:extLst>
          </p:cNvPr>
          <p:cNvCxnSpPr>
            <a:cxnSpLocks/>
          </p:cNvCxnSpPr>
          <p:nvPr/>
        </p:nvCxnSpPr>
        <p:spPr>
          <a:xfrm flipH="1">
            <a:off x="3261816" y="3782705"/>
            <a:ext cx="559557" cy="0"/>
          </a:xfrm>
          <a:prstGeom prst="straightConnector1">
            <a:avLst/>
          </a:prstGeom>
          <a:ln w="3175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cxnSp>
        <p:nvCxnSpPr>
          <p:cNvPr id="15" name="Gerade Verbindung mit Pfeil 14">
            <a:extLst>
              <a:ext uri="{FF2B5EF4-FFF2-40B4-BE49-F238E27FC236}">
                <a16:creationId xmlns:a16="http://schemas.microsoft.com/office/drawing/2014/main" id="{9D31E223-132D-4548-B38F-D716229F965A}"/>
              </a:ext>
            </a:extLst>
          </p:cNvPr>
          <p:cNvCxnSpPr>
            <a:cxnSpLocks/>
          </p:cNvCxnSpPr>
          <p:nvPr/>
        </p:nvCxnSpPr>
        <p:spPr>
          <a:xfrm flipH="1">
            <a:off x="3261816" y="5229367"/>
            <a:ext cx="559557" cy="0"/>
          </a:xfrm>
          <a:prstGeom prst="straightConnector1">
            <a:avLst/>
          </a:prstGeom>
          <a:ln w="3175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sp>
        <p:nvSpPr>
          <p:cNvPr id="17" name="Rechteck 16">
            <a:extLst>
              <a:ext uri="{FF2B5EF4-FFF2-40B4-BE49-F238E27FC236}">
                <a16:creationId xmlns:a16="http://schemas.microsoft.com/office/drawing/2014/main" id="{21FD167B-27F2-44B5-A108-5E11D6C10316}"/>
              </a:ext>
            </a:extLst>
          </p:cNvPr>
          <p:cNvSpPr/>
          <p:nvPr/>
        </p:nvSpPr>
        <p:spPr>
          <a:xfrm>
            <a:off x="4946175" y="5559933"/>
            <a:ext cx="2259842" cy="982638"/>
          </a:xfrm>
          <a:prstGeom prst="rect">
            <a:avLst/>
          </a:prstGeom>
          <a:solidFill>
            <a:schemeClr val="accent4">
              <a:lumMod val="20000"/>
              <a:lumOff val="80000"/>
            </a:schemeClr>
          </a:solidFill>
          <a:ln w="127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de-DE" sz="3200" dirty="0"/>
              <a:t>Klasse</a:t>
            </a:r>
          </a:p>
        </p:txBody>
      </p:sp>
      <p:sp>
        <p:nvSpPr>
          <p:cNvPr id="18" name="Rechteck 17">
            <a:extLst>
              <a:ext uri="{FF2B5EF4-FFF2-40B4-BE49-F238E27FC236}">
                <a16:creationId xmlns:a16="http://schemas.microsoft.com/office/drawing/2014/main" id="{BCC1877C-94DC-4D3A-9247-52A6711E2812}"/>
              </a:ext>
            </a:extLst>
          </p:cNvPr>
          <p:cNvSpPr/>
          <p:nvPr/>
        </p:nvSpPr>
        <p:spPr>
          <a:xfrm>
            <a:off x="9093958" y="1058806"/>
            <a:ext cx="2259842" cy="982638"/>
          </a:xfrm>
          <a:prstGeom prst="rect">
            <a:avLst/>
          </a:prstGeom>
          <a:solidFill>
            <a:schemeClr val="accent4">
              <a:lumMod val="20000"/>
              <a:lumOff val="80000"/>
            </a:schemeClr>
          </a:solidFill>
          <a:ln w="127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de-DE" sz="3200" dirty="0"/>
              <a:t>Klasse</a:t>
            </a:r>
          </a:p>
        </p:txBody>
      </p:sp>
      <p:sp>
        <p:nvSpPr>
          <p:cNvPr id="19" name="Rechteck 18">
            <a:extLst>
              <a:ext uri="{FF2B5EF4-FFF2-40B4-BE49-F238E27FC236}">
                <a16:creationId xmlns:a16="http://schemas.microsoft.com/office/drawing/2014/main" id="{4BF198EF-CF24-4755-B739-DBC6A750688A}"/>
              </a:ext>
            </a:extLst>
          </p:cNvPr>
          <p:cNvSpPr/>
          <p:nvPr/>
        </p:nvSpPr>
        <p:spPr>
          <a:xfrm>
            <a:off x="9093958" y="2041444"/>
            <a:ext cx="2259842" cy="1569660"/>
          </a:xfrm>
          <a:prstGeom prst="rect">
            <a:avLst/>
          </a:prstGeom>
          <a:solidFill>
            <a:schemeClr val="accent4">
              <a:lumMod val="20000"/>
              <a:lumOff val="80000"/>
            </a:schemeClr>
          </a:solidFill>
          <a:ln w="127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spAutoFit/>
          </a:bodyPr>
          <a:lstStyle/>
          <a:p>
            <a:r>
              <a:rPr lang="de-DE" sz="2400" dirty="0"/>
              <a:t>Attribut 1</a:t>
            </a:r>
          </a:p>
          <a:p>
            <a:r>
              <a:rPr lang="de-DE" sz="2400" dirty="0"/>
              <a:t>Attribut 2</a:t>
            </a:r>
          </a:p>
          <a:p>
            <a:r>
              <a:rPr lang="de-DE" sz="2400" dirty="0"/>
              <a:t>…</a:t>
            </a:r>
          </a:p>
          <a:p>
            <a:pPr algn="ctr"/>
            <a:endParaRPr lang="de-DE" sz="2400" dirty="0"/>
          </a:p>
        </p:txBody>
      </p:sp>
      <p:sp>
        <p:nvSpPr>
          <p:cNvPr id="20" name="Rechteck 19">
            <a:extLst>
              <a:ext uri="{FF2B5EF4-FFF2-40B4-BE49-F238E27FC236}">
                <a16:creationId xmlns:a16="http://schemas.microsoft.com/office/drawing/2014/main" id="{91A2901E-C35B-4A1B-BA32-0A83581AA442}"/>
              </a:ext>
            </a:extLst>
          </p:cNvPr>
          <p:cNvSpPr/>
          <p:nvPr/>
        </p:nvSpPr>
        <p:spPr>
          <a:xfrm>
            <a:off x="9093958" y="3992548"/>
            <a:ext cx="2259842" cy="982638"/>
          </a:xfrm>
          <a:prstGeom prst="rect">
            <a:avLst/>
          </a:prstGeom>
          <a:solidFill>
            <a:schemeClr val="accent4">
              <a:lumMod val="20000"/>
              <a:lumOff val="80000"/>
            </a:schemeClr>
          </a:solidFill>
          <a:ln w="127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de-DE" sz="3200" dirty="0"/>
              <a:t>Klasse</a:t>
            </a:r>
          </a:p>
        </p:txBody>
      </p:sp>
      <p:sp>
        <p:nvSpPr>
          <p:cNvPr id="21" name="Rechteck 20">
            <a:extLst>
              <a:ext uri="{FF2B5EF4-FFF2-40B4-BE49-F238E27FC236}">
                <a16:creationId xmlns:a16="http://schemas.microsoft.com/office/drawing/2014/main" id="{58E88E3E-D641-4211-9BB1-6C38DFC0282B}"/>
              </a:ext>
            </a:extLst>
          </p:cNvPr>
          <p:cNvSpPr/>
          <p:nvPr/>
        </p:nvSpPr>
        <p:spPr>
          <a:xfrm>
            <a:off x="9093958" y="4975186"/>
            <a:ext cx="2259842" cy="1569660"/>
          </a:xfrm>
          <a:prstGeom prst="rect">
            <a:avLst/>
          </a:prstGeom>
          <a:solidFill>
            <a:schemeClr val="accent4">
              <a:lumMod val="20000"/>
              <a:lumOff val="80000"/>
            </a:schemeClr>
          </a:solidFill>
          <a:ln w="127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spAutoFit/>
          </a:bodyPr>
          <a:lstStyle/>
          <a:p>
            <a:r>
              <a:rPr lang="de-DE" sz="2400" dirty="0"/>
              <a:t>Operation 1</a:t>
            </a:r>
          </a:p>
          <a:p>
            <a:r>
              <a:rPr lang="de-DE" sz="2400" dirty="0"/>
              <a:t>Operation 2</a:t>
            </a:r>
          </a:p>
          <a:p>
            <a:r>
              <a:rPr lang="de-DE" sz="2400" dirty="0"/>
              <a:t>…</a:t>
            </a:r>
          </a:p>
          <a:p>
            <a:pPr algn="ctr"/>
            <a:endParaRPr lang="de-DE" sz="2400" dirty="0"/>
          </a:p>
        </p:txBody>
      </p:sp>
    </p:spTree>
    <p:extLst>
      <p:ext uri="{BB962C8B-B14F-4D97-AF65-F5344CB8AC3E}">
        <p14:creationId xmlns:p14="http://schemas.microsoft.com/office/powerpoint/2010/main" val="397851055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01BEC5F-B1AA-42EA-B5EC-58DC0432B56B}"/>
              </a:ext>
            </a:extLst>
          </p:cNvPr>
          <p:cNvSpPr>
            <a:spLocks noGrp="1"/>
          </p:cNvSpPr>
          <p:nvPr>
            <p:ph type="title"/>
          </p:nvPr>
        </p:nvSpPr>
        <p:spPr>
          <a:xfrm>
            <a:off x="838200" y="365125"/>
            <a:ext cx="10515600" cy="732155"/>
          </a:xfrm>
        </p:spPr>
        <p:txBody>
          <a:bodyPr/>
          <a:lstStyle/>
          <a:p>
            <a:r>
              <a:rPr lang="de-DE" b="1" dirty="0"/>
              <a:t>UML</a:t>
            </a:r>
          </a:p>
        </p:txBody>
      </p:sp>
      <p:sp>
        <p:nvSpPr>
          <p:cNvPr id="3" name="Inhaltsplatzhalter 2">
            <a:extLst>
              <a:ext uri="{FF2B5EF4-FFF2-40B4-BE49-F238E27FC236}">
                <a16:creationId xmlns:a16="http://schemas.microsoft.com/office/drawing/2014/main" id="{C5298C59-EB27-48E1-BA33-0EC8E32454A0}"/>
              </a:ext>
            </a:extLst>
          </p:cNvPr>
          <p:cNvSpPr>
            <a:spLocks noGrp="1"/>
          </p:cNvSpPr>
          <p:nvPr>
            <p:ph idx="1"/>
          </p:nvPr>
        </p:nvSpPr>
        <p:spPr>
          <a:xfrm>
            <a:off x="838200" y="1097280"/>
            <a:ext cx="10515600" cy="452845"/>
          </a:xfrm>
        </p:spPr>
        <p:txBody>
          <a:bodyPr>
            <a:normAutofit lnSpcReduction="10000"/>
          </a:bodyPr>
          <a:lstStyle/>
          <a:p>
            <a:pPr marL="0" indent="0">
              <a:buNone/>
            </a:pPr>
            <a:r>
              <a:rPr lang="de-DE" b="1" dirty="0"/>
              <a:t>Generalisierung</a:t>
            </a:r>
          </a:p>
        </p:txBody>
      </p:sp>
      <p:grpSp>
        <p:nvGrpSpPr>
          <p:cNvPr id="7" name="Gruppieren 6">
            <a:extLst>
              <a:ext uri="{FF2B5EF4-FFF2-40B4-BE49-F238E27FC236}">
                <a16:creationId xmlns:a16="http://schemas.microsoft.com/office/drawing/2014/main" id="{37D7E2D3-F3F2-4CCF-99DD-E5C656830E59}"/>
              </a:ext>
            </a:extLst>
          </p:cNvPr>
          <p:cNvGrpSpPr/>
          <p:nvPr/>
        </p:nvGrpSpPr>
        <p:grpSpPr>
          <a:xfrm>
            <a:off x="515771" y="3897215"/>
            <a:ext cx="3401137" cy="2683962"/>
            <a:chOff x="611305" y="3456165"/>
            <a:chExt cx="3401137" cy="2683962"/>
          </a:xfrm>
        </p:grpSpPr>
        <p:sp>
          <p:nvSpPr>
            <p:cNvPr id="16" name="Rechteck 15">
              <a:extLst>
                <a:ext uri="{FF2B5EF4-FFF2-40B4-BE49-F238E27FC236}">
                  <a16:creationId xmlns:a16="http://schemas.microsoft.com/office/drawing/2014/main" id="{E5AC1484-86A7-4057-8CD5-BAB08B4642E2}"/>
                </a:ext>
              </a:extLst>
            </p:cNvPr>
            <p:cNvSpPr/>
            <p:nvPr/>
          </p:nvSpPr>
          <p:spPr>
            <a:xfrm>
              <a:off x="611305" y="3456165"/>
              <a:ext cx="3401137" cy="777922"/>
            </a:xfrm>
            <a:prstGeom prst="rect">
              <a:avLst/>
            </a:prstGeom>
            <a:solidFill>
              <a:schemeClr val="accent5">
                <a:lumMod val="20000"/>
                <a:lumOff val="80000"/>
              </a:schemeClr>
            </a:solidFill>
          </p:spPr>
          <p:style>
            <a:lnRef idx="1">
              <a:schemeClr val="accent5"/>
            </a:lnRef>
            <a:fillRef idx="2">
              <a:schemeClr val="accent5"/>
            </a:fillRef>
            <a:effectRef idx="1">
              <a:schemeClr val="accent5"/>
            </a:effectRef>
            <a:fontRef idx="minor">
              <a:schemeClr val="dk1"/>
            </a:fontRef>
          </p:style>
          <p:txBody>
            <a:bodyPr rtlCol="0" anchor="ctr"/>
            <a:lstStyle/>
            <a:p>
              <a:pPr algn="ctr"/>
              <a:r>
                <a:rPr lang="de-DE" sz="3200" b="1" dirty="0"/>
                <a:t>Einfamilienhaus</a:t>
              </a:r>
            </a:p>
          </p:txBody>
        </p:sp>
        <p:sp>
          <p:nvSpPr>
            <p:cNvPr id="22" name="Rechteck 21">
              <a:extLst>
                <a:ext uri="{FF2B5EF4-FFF2-40B4-BE49-F238E27FC236}">
                  <a16:creationId xmlns:a16="http://schemas.microsoft.com/office/drawing/2014/main" id="{5831C71F-57B2-40B1-8E32-F32E3EA09791}"/>
                </a:ext>
              </a:extLst>
            </p:cNvPr>
            <p:cNvSpPr/>
            <p:nvPr/>
          </p:nvSpPr>
          <p:spPr>
            <a:xfrm>
              <a:off x="611305" y="4234087"/>
              <a:ext cx="3401137" cy="1906040"/>
            </a:xfrm>
            <a:prstGeom prst="rect">
              <a:avLst/>
            </a:prstGeom>
            <a:solidFill>
              <a:schemeClr val="accent5">
                <a:lumMod val="20000"/>
                <a:lumOff val="80000"/>
              </a:schemeClr>
            </a:solidFill>
          </p:spPr>
          <p:style>
            <a:lnRef idx="1">
              <a:schemeClr val="accent5"/>
            </a:lnRef>
            <a:fillRef idx="2">
              <a:schemeClr val="accent5"/>
            </a:fillRef>
            <a:effectRef idx="1">
              <a:schemeClr val="accent5"/>
            </a:effectRef>
            <a:fontRef idx="minor">
              <a:schemeClr val="dk1"/>
            </a:fontRef>
          </p:style>
          <p:txBody>
            <a:bodyPr rtlCol="0" anchor="ctr"/>
            <a:lstStyle/>
            <a:p>
              <a:r>
                <a:rPr lang="de-DE" sz="3200" dirty="0" err="1"/>
                <a:t>haustyp</a:t>
              </a:r>
              <a:endParaRPr lang="de-DE" sz="3200" dirty="0"/>
            </a:p>
            <a:p>
              <a:r>
                <a:rPr lang="de-DE" sz="3200" dirty="0" err="1"/>
                <a:t>anzahlBäder</a:t>
              </a:r>
              <a:endParaRPr lang="de-DE" sz="3200" dirty="0"/>
            </a:p>
            <a:p>
              <a:r>
                <a:rPr lang="de-DE" sz="3200" dirty="0" err="1"/>
                <a:t>wohnfläche</a:t>
              </a:r>
              <a:endParaRPr lang="de-DE" sz="3200" dirty="0"/>
            </a:p>
            <a:p>
              <a:r>
                <a:rPr lang="de-DE" sz="3200" dirty="0" err="1"/>
                <a:t>grundstück</a:t>
              </a:r>
              <a:endParaRPr lang="de-DE" sz="3200" dirty="0"/>
            </a:p>
          </p:txBody>
        </p:sp>
      </p:grpSp>
      <p:grpSp>
        <p:nvGrpSpPr>
          <p:cNvPr id="27" name="Gruppieren 26">
            <a:extLst>
              <a:ext uri="{FF2B5EF4-FFF2-40B4-BE49-F238E27FC236}">
                <a16:creationId xmlns:a16="http://schemas.microsoft.com/office/drawing/2014/main" id="{10633AED-2144-4380-ADA9-0D8660A52E78}"/>
              </a:ext>
            </a:extLst>
          </p:cNvPr>
          <p:cNvGrpSpPr/>
          <p:nvPr/>
        </p:nvGrpSpPr>
        <p:grpSpPr>
          <a:xfrm>
            <a:off x="4325771" y="1312199"/>
            <a:ext cx="3401137" cy="2910614"/>
            <a:chOff x="4214314" y="1550125"/>
            <a:chExt cx="7721222" cy="2910614"/>
          </a:xfrm>
        </p:grpSpPr>
        <p:sp>
          <p:nvSpPr>
            <p:cNvPr id="28" name="Rechteck 27">
              <a:extLst>
                <a:ext uri="{FF2B5EF4-FFF2-40B4-BE49-F238E27FC236}">
                  <a16:creationId xmlns:a16="http://schemas.microsoft.com/office/drawing/2014/main" id="{65E9A14F-247F-40C1-9A54-2641965C607C}"/>
                </a:ext>
              </a:extLst>
            </p:cNvPr>
            <p:cNvSpPr/>
            <p:nvPr/>
          </p:nvSpPr>
          <p:spPr>
            <a:xfrm>
              <a:off x="4214314" y="1550125"/>
              <a:ext cx="7721222" cy="777922"/>
            </a:xfrm>
            <a:prstGeom prst="rect">
              <a:avLst/>
            </a:prstGeom>
            <a:solidFill>
              <a:schemeClr val="accent5">
                <a:lumMod val="20000"/>
                <a:lumOff val="80000"/>
              </a:schemeClr>
            </a:solidFill>
          </p:spPr>
          <p:style>
            <a:lnRef idx="1">
              <a:schemeClr val="accent5"/>
            </a:lnRef>
            <a:fillRef idx="2">
              <a:schemeClr val="accent5"/>
            </a:fillRef>
            <a:effectRef idx="1">
              <a:schemeClr val="accent5"/>
            </a:effectRef>
            <a:fontRef idx="minor">
              <a:schemeClr val="dk1"/>
            </a:fontRef>
          </p:style>
          <p:txBody>
            <a:bodyPr rtlCol="0" anchor="ctr"/>
            <a:lstStyle/>
            <a:p>
              <a:pPr algn="ctr"/>
              <a:r>
                <a:rPr lang="de-DE" sz="3200" b="1" dirty="0"/>
                <a:t>Immobilie</a:t>
              </a:r>
            </a:p>
          </p:txBody>
        </p:sp>
        <p:sp>
          <p:nvSpPr>
            <p:cNvPr id="29" name="Rechteck 28">
              <a:extLst>
                <a:ext uri="{FF2B5EF4-FFF2-40B4-BE49-F238E27FC236}">
                  <a16:creationId xmlns:a16="http://schemas.microsoft.com/office/drawing/2014/main" id="{B1F3C0CD-C84F-4D8D-B982-F8080E7ED682}"/>
                </a:ext>
              </a:extLst>
            </p:cNvPr>
            <p:cNvSpPr/>
            <p:nvPr/>
          </p:nvSpPr>
          <p:spPr>
            <a:xfrm>
              <a:off x="4214314" y="2328047"/>
              <a:ext cx="7721222" cy="1547917"/>
            </a:xfrm>
            <a:prstGeom prst="rect">
              <a:avLst/>
            </a:prstGeom>
            <a:solidFill>
              <a:schemeClr val="accent5">
                <a:lumMod val="20000"/>
                <a:lumOff val="80000"/>
              </a:schemeClr>
            </a:solidFill>
          </p:spPr>
          <p:style>
            <a:lnRef idx="1">
              <a:schemeClr val="accent5"/>
            </a:lnRef>
            <a:fillRef idx="2">
              <a:schemeClr val="accent5"/>
            </a:fillRef>
            <a:effectRef idx="1">
              <a:schemeClr val="accent5"/>
            </a:effectRef>
            <a:fontRef idx="minor">
              <a:schemeClr val="dk1"/>
            </a:fontRef>
          </p:style>
          <p:txBody>
            <a:bodyPr rtlCol="0" anchor="ctr"/>
            <a:lstStyle/>
            <a:p>
              <a:r>
                <a:rPr lang="de-DE" sz="3200" dirty="0" err="1"/>
                <a:t>ort</a:t>
              </a:r>
              <a:endParaRPr lang="de-DE" sz="3200" dirty="0"/>
            </a:p>
            <a:p>
              <a:r>
                <a:rPr lang="de-DE" sz="3200" dirty="0" err="1"/>
                <a:t>baujahr</a:t>
              </a:r>
              <a:endParaRPr lang="de-DE" sz="3200" dirty="0"/>
            </a:p>
            <a:p>
              <a:r>
                <a:rPr lang="de-DE" sz="3200" dirty="0" err="1"/>
                <a:t>verkaufspreis</a:t>
              </a:r>
              <a:r>
                <a:rPr lang="de-DE" sz="3200" dirty="0"/>
                <a:t> </a:t>
              </a:r>
            </a:p>
          </p:txBody>
        </p:sp>
        <p:sp>
          <p:nvSpPr>
            <p:cNvPr id="30" name="Textfeld 29">
              <a:extLst>
                <a:ext uri="{FF2B5EF4-FFF2-40B4-BE49-F238E27FC236}">
                  <a16:creationId xmlns:a16="http://schemas.microsoft.com/office/drawing/2014/main" id="{9276051C-EC4F-4425-A9C6-22C55EC0BCC1}"/>
                </a:ext>
              </a:extLst>
            </p:cNvPr>
            <p:cNvSpPr txBox="1"/>
            <p:nvPr/>
          </p:nvSpPr>
          <p:spPr>
            <a:xfrm>
              <a:off x="4214314" y="3875964"/>
              <a:ext cx="7721222" cy="584775"/>
            </a:xfrm>
            <a:prstGeom prst="rect">
              <a:avLst/>
            </a:prstGeom>
            <a:solidFill>
              <a:schemeClr val="accent5">
                <a:lumMod val="20000"/>
                <a:lumOff val="80000"/>
              </a:schemeClr>
            </a:solidFill>
          </p:spPr>
          <p:style>
            <a:lnRef idx="1">
              <a:schemeClr val="accent5"/>
            </a:lnRef>
            <a:fillRef idx="2">
              <a:schemeClr val="accent5"/>
            </a:fillRef>
            <a:effectRef idx="1">
              <a:schemeClr val="accent5"/>
            </a:effectRef>
            <a:fontRef idx="minor">
              <a:schemeClr val="dk1"/>
            </a:fontRef>
          </p:style>
          <p:txBody>
            <a:bodyPr wrap="square" rtlCol="0">
              <a:spAutoFit/>
            </a:bodyPr>
            <a:lstStyle/>
            <a:p>
              <a:r>
                <a:rPr lang="de-DE" sz="3200" dirty="0" err="1"/>
                <a:t>gib_Verkaufspreis</a:t>
              </a:r>
              <a:r>
                <a:rPr lang="de-DE" sz="3200" dirty="0"/>
                <a:t>()</a:t>
              </a:r>
            </a:p>
          </p:txBody>
        </p:sp>
      </p:grpSp>
      <p:grpSp>
        <p:nvGrpSpPr>
          <p:cNvPr id="11" name="Gruppieren 10">
            <a:extLst>
              <a:ext uri="{FF2B5EF4-FFF2-40B4-BE49-F238E27FC236}">
                <a16:creationId xmlns:a16="http://schemas.microsoft.com/office/drawing/2014/main" id="{63BB2DAD-5816-4997-9405-AE1299FB4BEB}"/>
              </a:ext>
            </a:extLst>
          </p:cNvPr>
          <p:cNvGrpSpPr/>
          <p:nvPr/>
        </p:nvGrpSpPr>
        <p:grpSpPr>
          <a:xfrm>
            <a:off x="8045925" y="3558532"/>
            <a:ext cx="3630304" cy="3022645"/>
            <a:chOff x="7219666" y="3558533"/>
            <a:chExt cx="4972334" cy="3022645"/>
          </a:xfrm>
        </p:grpSpPr>
        <p:sp>
          <p:nvSpPr>
            <p:cNvPr id="32" name="Rechteck 31">
              <a:extLst>
                <a:ext uri="{FF2B5EF4-FFF2-40B4-BE49-F238E27FC236}">
                  <a16:creationId xmlns:a16="http://schemas.microsoft.com/office/drawing/2014/main" id="{BC5DBDB6-E477-4404-AB05-F099CF72EB3C}"/>
                </a:ext>
              </a:extLst>
            </p:cNvPr>
            <p:cNvSpPr/>
            <p:nvPr/>
          </p:nvSpPr>
          <p:spPr>
            <a:xfrm>
              <a:off x="7219666" y="3558533"/>
              <a:ext cx="4972334" cy="796904"/>
            </a:xfrm>
            <a:prstGeom prst="rect">
              <a:avLst/>
            </a:prstGeom>
            <a:solidFill>
              <a:schemeClr val="accent5">
                <a:lumMod val="20000"/>
                <a:lumOff val="80000"/>
              </a:schemeClr>
            </a:solidFill>
          </p:spPr>
          <p:style>
            <a:lnRef idx="1">
              <a:schemeClr val="accent5"/>
            </a:lnRef>
            <a:fillRef idx="2">
              <a:schemeClr val="accent5"/>
            </a:fillRef>
            <a:effectRef idx="1">
              <a:schemeClr val="accent5"/>
            </a:effectRef>
            <a:fontRef idx="minor">
              <a:schemeClr val="dk1"/>
            </a:fontRef>
          </p:style>
          <p:txBody>
            <a:bodyPr rtlCol="0" anchor="ctr"/>
            <a:lstStyle/>
            <a:p>
              <a:pPr algn="ctr"/>
              <a:r>
                <a:rPr lang="de-DE" sz="3200" b="1" dirty="0"/>
                <a:t>Geschäftshaus</a:t>
              </a:r>
            </a:p>
          </p:txBody>
        </p:sp>
        <p:sp>
          <p:nvSpPr>
            <p:cNvPr id="33" name="Rechteck 32">
              <a:extLst>
                <a:ext uri="{FF2B5EF4-FFF2-40B4-BE49-F238E27FC236}">
                  <a16:creationId xmlns:a16="http://schemas.microsoft.com/office/drawing/2014/main" id="{9B87B293-8EE0-4519-8996-26BFB5B31107}"/>
                </a:ext>
              </a:extLst>
            </p:cNvPr>
            <p:cNvSpPr/>
            <p:nvPr/>
          </p:nvSpPr>
          <p:spPr>
            <a:xfrm>
              <a:off x="7219666" y="4355437"/>
              <a:ext cx="4972334" cy="1585687"/>
            </a:xfrm>
            <a:prstGeom prst="rect">
              <a:avLst/>
            </a:prstGeom>
            <a:solidFill>
              <a:schemeClr val="accent5">
                <a:lumMod val="20000"/>
                <a:lumOff val="80000"/>
              </a:schemeClr>
            </a:solidFill>
          </p:spPr>
          <p:style>
            <a:lnRef idx="1">
              <a:schemeClr val="accent5"/>
            </a:lnRef>
            <a:fillRef idx="2">
              <a:schemeClr val="accent5"/>
            </a:fillRef>
            <a:effectRef idx="1">
              <a:schemeClr val="accent5"/>
            </a:effectRef>
            <a:fontRef idx="minor">
              <a:schemeClr val="dk1"/>
            </a:fontRef>
          </p:style>
          <p:txBody>
            <a:bodyPr rtlCol="0" anchor="ctr"/>
            <a:lstStyle/>
            <a:p>
              <a:r>
                <a:rPr lang="de-DE" sz="3200" dirty="0" err="1"/>
                <a:t>anzahlBüroräume</a:t>
              </a:r>
              <a:endParaRPr lang="de-DE" sz="3200" dirty="0"/>
            </a:p>
            <a:p>
              <a:r>
                <a:rPr lang="de-DE" sz="3200" dirty="0" err="1"/>
                <a:t>hatAufzug</a:t>
              </a:r>
              <a:endParaRPr lang="de-DE" sz="3200" dirty="0"/>
            </a:p>
            <a:p>
              <a:r>
                <a:rPr lang="de-DE" sz="3200" dirty="0"/>
                <a:t>Hat Tiefgarage </a:t>
              </a:r>
            </a:p>
          </p:txBody>
        </p:sp>
        <p:sp>
          <p:nvSpPr>
            <p:cNvPr id="34" name="Textfeld 33">
              <a:extLst>
                <a:ext uri="{FF2B5EF4-FFF2-40B4-BE49-F238E27FC236}">
                  <a16:creationId xmlns:a16="http://schemas.microsoft.com/office/drawing/2014/main" id="{D3BDE201-B001-4EC2-9E86-9FDFAB60EB21}"/>
                </a:ext>
              </a:extLst>
            </p:cNvPr>
            <p:cNvSpPr txBox="1"/>
            <p:nvPr/>
          </p:nvSpPr>
          <p:spPr>
            <a:xfrm>
              <a:off x="7219666" y="5941124"/>
              <a:ext cx="4972334" cy="640054"/>
            </a:xfrm>
            <a:prstGeom prst="rect">
              <a:avLst/>
            </a:prstGeom>
            <a:solidFill>
              <a:schemeClr val="accent5">
                <a:lumMod val="20000"/>
                <a:lumOff val="80000"/>
              </a:schemeClr>
            </a:solidFill>
          </p:spPr>
          <p:style>
            <a:lnRef idx="1">
              <a:schemeClr val="accent5"/>
            </a:lnRef>
            <a:fillRef idx="2">
              <a:schemeClr val="accent5"/>
            </a:fillRef>
            <a:effectRef idx="1">
              <a:schemeClr val="accent5"/>
            </a:effectRef>
            <a:fontRef idx="minor">
              <a:schemeClr val="dk1"/>
            </a:fontRef>
          </p:style>
          <p:txBody>
            <a:bodyPr wrap="square" rtlCol="0">
              <a:noAutofit/>
            </a:bodyPr>
            <a:lstStyle/>
            <a:p>
              <a:r>
                <a:rPr lang="de-DE" sz="3200" dirty="0" err="1"/>
                <a:t>gib_AnzBüroräume</a:t>
              </a:r>
              <a:r>
                <a:rPr lang="de-DE" sz="3200" dirty="0"/>
                <a:t>()</a:t>
              </a:r>
            </a:p>
          </p:txBody>
        </p:sp>
      </p:grpSp>
      <p:cxnSp>
        <p:nvCxnSpPr>
          <p:cNvPr id="13" name="Gerader Verbinder 12">
            <a:extLst>
              <a:ext uri="{FF2B5EF4-FFF2-40B4-BE49-F238E27FC236}">
                <a16:creationId xmlns:a16="http://schemas.microsoft.com/office/drawing/2014/main" id="{7B32A615-A020-4724-81FF-EFAD02D108CA}"/>
              </a:ext>
            </a:extLst>
          </p:cNvPr>
          <p:cNvCxnSpPr>
            <a:stCxn id="22" idx="3"/>
          </p:cNvCxnSpPr>
          <p:nvPr/>
        </p:nvCxnSpPr>
        <p:spPr>
          <a:xfrm>
            <a:off x="3916908" y="5628157"/>
            <a:ext cx="4129017" cy="0"/>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36" name="Gerade Verbindung mit Pfeil 35">
            <a:extLst>
              <a:ext uri="{FF2B5EF4-FFF2-40B4-BE49-F238E27FC236}">
                <a16:creationId xmlns:a16="http://schemas.microsoft.com/office/drawing/2014/main" id="{FE004A9D-A28A-47B8-A959-3C0F2D6376A5}"/>
              </a:ext>
            </a:extLst>
          </p:cNvPr>
          <p:cNvCxnSpPr>
            <a:cxnSpLocks/>
            <a:endCxn id="4" idx="3"/>
          </p:cNvCxnSpPr>
          <p:nvPr/>
        </p:nvCxnSpPr>
        <p:spPr>
          <a:xfrm flipV="1">
            <a:off x="6026339" y="4541829"/>
            <a:ext cx="0" cy="1086328"/>
          </a:xfrm>
          <a:prstGeom prst="straightConnector1">
            <a:avLst/>
          </a:prstGeom>
          <a:ln w="31750">
            <a:tailEnd type="none" w="lg" len="lg"/>
          </a:ln>
        </p:spPr>
        <p:style>
          <a:lnRef idx="1">
            <a:schemeClr val="accent1"/>
          </a:lnRef>
          <a:fillRef idx="0">
            <a:schemeClr val="accent1"/>
          </a:fillRef>
          <a:effectRef idx="0">
            <a:schemeClr val="accent1"/>
          </a:effectRef>
          <a:fontRef idx="minor">
            <a:schemeClr val="tx1"/>
          </a:fontRef>
        </p:style>
      </p:cxnSp>
      <p:sp>
        <p:nvSpPr>
          <p:cNvPr id="4" name="Gleichschenkliges Dreieck 3">
            <a:extLst>
              <a:ext uri="{FF2B5EF4-FFF2-40B4-BE49-F238E27FC236}">
                <a16:creationId xmlns:a16="http://schemas.microsoft.com/office/drawing/2014/main" id="{A5A1E266-EA4A-4283-BC3B-3C7AB074C0D4}"/>
              </a:ext>
            </a:extLst>
          </p:cNvPr>
          <p:cNvSpPr/>
          <p:nvPr/>
        </p:nvSpPr>
        <p:spPr>
          <a:xfrm>
            <a:off x="5882831" y="4226843"/>
            <a:ext cx="287015" cy="314986"/>
          </a:xfrm>
          <a:prstGeom prst="triangl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247699612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01BEC5F-B1AA-42EA-B5EC-58DC0432B56B}"/>
              </a:ext>
            </a:extLst>
          </p:cNvPr>
          <p:cNvSpPr>
            <a:spLocks noGrp="1"/>
          </p:cNvSpPr>
          <p:nvPr>
            <p:ph type="title"/>
          </p:nvPr>
        </p:nvSpPr>
        <p:spPr>
          <a:xfrm>
            <a:off x="838200" y="365125"/>
            <a:ext cx="10515600" cy="732155"/>
          </a:xfrm>
        </p:spPr>
        <p:txBody>
          <a:bodyPr/>
          <a:lstStyle/>
          <a:p>
            <a:r>
              <a:rPr lang="de-DE" b="1" dirty="0"/>
              <a:t>UML</a:t>
            </a:r>
          </a:p>
        </p:txBody>
      </p:sp>
      <p:sp>
        <p:nvSpPr>
          <p:cNvPr id="3" name="Inhaltsplatzhalter 2">
            <a:extLst>
              <a:ext uri="{FF2B5EF4-FFF2-40B4-BE49-F238E27FC236}">
                <a16:creationId xmlns:a16="http://schemas.microsoft.com/office/drawing/2014/main" id="{C5298C59-EB27-48E1-BA33-0EC8E32454A0}"/>
              </a:ext>
            </a:extLst>
          </p:cNvPr>
          <p:cNvSpPr>
            <a:spLocks noGrp="1"/>
          </p:cNvSpPr>
          <p:nvPr>
            <p:ph idx="1"/>
          </p:nvPr>
        </p:nvSpPr>
        <p:spPr>
          <a:xfrm>
            <a:off x="838200" y="1097280"/>
            <a:ext cx="10515600" cy="452845"/>
          </a:xfrm>
        </p:spPr>
        <p:txBody>
          <a:bodyPr>
            <a:normAutofit lnSpcReduction="10000"/>
          </a:bodyPr>
          <a:lstStyle/>
          <a:p>
            <a:pPr marL="0" indent="0">
              <a:buNone/>
            </a:pPr>
            <a:r>
              <a:rPr lang="de-DE" b="1" dirty="0"/>
              <a:t>Generalisierung 1</a:t>
            </a:r>
          </a:p>
        </p:txBody>
      </p:sp>
      <p:sp>
        <p:nvSpPr>
          <p:cNvPr id="4" name="Textfeld 3">
            <a:extLst>
              <a:ext uri="{FF2B5EF4-FFF2-40B4-BE49-F238E27FC236}">
                <a16:creationId xmlns:a16="http://schemas.microsoft.com/office/drawing/2014/main" id="{7471A3AF-FF5B-4775-8EDB-04C23FACF423}"/>
              </a:ext>
            </a:extLst>
          </p:cNvPr>
          <p:cNvSpPr txBox="1"/>
          <p:nvPr/>
        </p:nvSpPr>
        <p:spPr>
          <a:xfrm>
            <a:off x="838200" y="1550125"/>
            <a:ext cx="10515600" cy="5109091"/>
          </a:xfrm>
          <a:prstGeom prst="rect">
            <a:avLst/>
          </a:prstGeom>
          <a:noFill/>
        </p:spPr>
        <p:txBody>
          <a:bodyPr wrap="square" rtlCol="0">
            <a:spAutoFit/>
          </a:bodyPr>
          <a:lstStyle/>
          <a:p>
            <a:r>
              <a:rPr lang="de-DE" sz="3200" dirty="0"/>
              <a:t>Eine Generalisierung beschreibt eine Beziehung zwischen</a:t>
            </a:r>
          </a:p>
          <a:p>
            <a:pPr marL="457200" indent="-457200">
              <a:buFont typeface="Arial" panose="020B0604020202020204" pitchFamily="34" charset="0"/>
              <a:buChar char="•"/>
            </a:pPr>
            <a:r>
              <a:rPr lang="de-DE" sz="3200" dirty="0"/>
              <a:t>einer allgemeineren Klasse</a:t>
            </a:r>
          </a:p>
          <a:p>
            <a:pPr marL="914400" lvl="1" indent="-457200">
              <a:buFont typeface="Wingdings" panose="05000000000000000000" pitchFamily="2" charset="2"/>
              <a:buChar char="Ø"/>
            </a:pPr>
            <a:r>
              <a:rPr lang="de-DE" sz="3200" dirty="0"/>
              <a:t>Basisklasse, Oberklasse</a:t>
            </a:r>
          </a:p>
          <a:p>
            <a:pPr marL="457200" indent="-457200">
              <a:buFont typeface="Arial" panose="020B0604020202020204" pitchFamily="34" charset="0"/>
              <a:buChar char="•"/>
            </a:pPr>
            <a:r>
              <a:rPr lang="de-DE" sz="3200" dirty="0"/>
              <a:t>und einer spezialisierten Klasse</a:t>
            </a:r>
          </a:p>
          <a:p>
            <a:pPr marL="914400" lvl="1" indent="-457200">
              <a:buFont typeface="Wingdings" panose="05000000000000000000" pitchFamily="2" charset="2"/>
              <a:buChar char="Ø"/>
            </a:pPr>
            <a:r>
              <a:rPr lang="de-DE" sz="3200" dirty="0"/>
              <a:t>abgeleitete Klasse, Unterklasse</a:t>
            </a:r>
          </a:p>
          <a:p>
            <a:pPr lvl="1"/>
            <a:endParaRPr lang="de-DE" sz="1000" dirty="0"/>
          </a:p>
          <a:p>
            <a:r>
              <a:rPr lang="de-DE" sz="3200" dirty="0"/>
              <a:t>Durch die Generalisierung entsteht eine Klassenhierarchie (Generalisierungsstruktur). Die spezialisierte Klasse enthält zusätzliche Informationen</a:t>
            </a:r>
          </a:p>
          <a:p>
            <a:pPr marL="457200" indent="-457200">
              <a:buFont typeface="Arial" panose="020B0604020202020204" pitchFamily="34" charset="0"/>
              <a:buChar char="•"/>
            </a:pPr>
            <a:r>
              <a:rPr lang="de-DE" sz="3200" dirty="0"/>
              <a:t>Attribute, Operationen, Assoziationen</a:t>
            </a:r>
          </a:p>
          <a:p>
            <a:endParaRPr lang="de-DE" sz="2800" dirty="0"/>
          </a:p>
        </p:txBody>
      </p:sp>
    </p:spTree>
    <p:extLst>
      <p:ext uri="{BB962C8B-B14F-4D97-AF65-F5344CB8AC3E}">
        <p14:creationId xmlns:p14="http://schemas.microsoft.com/office/powerpoint/2010/main" val="175156774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01BEC5F-B1AA-42EA-B5EC-58DC0432B56B}"/>
              </a:ext>
            </a:extLst>
          </p:cNvPr>
          <p:cNvSpPr>
            <a:spLocks noGrp="1"/>
          </p:cNvSpPr>
          <p:nvPr>
            <p:ph type="title"/>
          </p:nvPr>
        </p:nvSpPr>
        <p:spPr>
          <a:xfrm>
            <a:off x="838200" y="365125"/>
            <a:ext cx="10515600" cy="732155"/>
          </a:xfrm>
        </p:spPr>
        <p:txBody>
          <a:bodyPr/>
          <a:lstStyle/>
          <a:p>
            <a:r>
              <a:rPr lang="de-DE" b="1" dirty="0"/>
              <a:t>UML</a:t>
            </a:r>
          </a:p>
        </p:txBody>
      </p:sp>
      <p:sp>
        <p:nvSpPr>
          <p:cNvPr id="3" name="Inhaltsplatzhalter 2">
            <a:extLst>
              <a:ext uri="{FF2B5EF4-FFF2-40B4-BE49-F238E27FC236}">
                <a16:creationId xmlns:a16="http://schemas.microsoft.com/office/drawing/2014/main" id="{C5298C59-EB27-48E1-BA33-0EC8E32454A0}"/>
              </a:ext>
            </a:extLst>
          </p:cNvPr>
          <p:cNvSpPr>
            <a:spLocks noGrp="1"/>
          </p:cNvSpPr>
          <p:nvPr>
            <p:ph idx="1"/>
          </p:nvPr>
        </p:nvSpPr>
        <p:spPr>
          <a:xfrm>
            <a:off x="838200" y="1097280"/>
            <a:ext cx="10515600" cy="452845"/>
          </a:xfrm>
        </p:spPr>
        <p:txBody>
          <a:bodyPr>
            <a:normAutofit lnSpcReduction="10000"/>
          </a:bodyPr>
          <a:lstStyle/>
          <a:p>
            <a:pPr marL="0" indent="0">
              <a:buNone/>
            </a:pPr>
            <a:r>
              <a:rPr lang="de-DE" b="1" dirty="0"/>
              <a:t>Generalisierung 2</a:t>
            </a:r>
          </a:p>
        </p:txBody>
      </p:sp>
      <p:sp>
        <p:nvSpPr>
          <p:cNvPr id="4" name="Textfeld 3">
            <a:extLst>
              <a:ext uri="{FF2B5EF4-FFF2-40B4-BE49-F238E27FC236}">
                <a16:creationId xmlns:a16="http://schemas.microsoft.com/office/drawing/2014/main" id="{7471A3AF-FF5B-4775-8EDB-04C23FACF423}"/>
              </a:ext>
            </a:extLst>
          </p:cNvPr>
          <p:cNvSpPr txBox="1"/>
          <p:nvPr/>
        </p:nvSpPr>
        <p:spPr>
          <a:xfrm>
            <a:off x="838200" y="1550125"/>
            <a:ext cx="10515600" cy="4555093"/>
          </a:xfrm>
          <a:prstGeom prst="rect">
            <a:avLst/>
          </a:prstGeom>
          <a:noFill/>
        </p:spPr>
        <p:txBody>
          <a:bodyPr wrap="square" rtlCol="0">
            <a:spAutoFit/>
          </a:bodyPr>
          <a:lstStyle/>
          <a:p>
            <a:r>
              <a:rPr lang="de-DE" sz="2800" dirty="0"/>
              <a:t>Generalisierungen sind „ist-ein“-Beziehungen:</a:t>
            </a:r>
          </a:p>
          <a:p>
            <a:pPr marL="457200" indent="-457200">
              <a:buFont typeface="Arial" panose="020B0604020202020204" pitchFamily="34" charset="0"/>
              <a:buChar char="•"/>
            </a:pPr>
            <a:r>
              <a:rPr lang="de-DE" sz="2800" dirty="0"/>
              <a:t>Jedes Objekt einer Unterklasse IST gleichzeitig EIN Objekt aller ihrer Oberklassen</a:t>
            </a:r>
          </a:p>
          <a:p>
            <a:r>
              <a:rPr lang="de-DE" sz="2800" dirty="0"/>
              <a:t>In einer Generalisierung werden alle Eigenschaften und Verhaltensweisen der Oberklasse an die Unterklassen vererbt</a:t>
            </a:r>
          </a:p>
          <a:p>
            <a:endParaRPr lang="de-DE" sz="1000" dirty="0"/>
          </a:p>
          <a:p>
            <a:pPr marL="457200" indent="-457200">
              <a:buFont typeface="Arial" panose="020B0604020202020204" pitchFamily="34" charset="0"/>
              <a:buChar char="•"/>
            </a:pPr>
            <a:r>
              <a:rPr lang="de-DE" sz="2800" dirty="0"/>
              <a:t>Konsequenz: Jede Klasse besitzt</a:t>
            </a:r>
          </a:p>
          <a:p>
            <a:pPr marL="1371600" lvl="2" indent="-457200">
              <a:buFont typeface="Wingdings" panose="05000000000000000000" pitchFamily="2" charset="2"/>
              <a:buChar char="Ø"/>
            </a:pPr>
            <a:r>
              <a:rPr lang="de-DE" sz="2800" dirty="0"/>
              <a:t>ihre eigenen Attribute, Operationen und Assoziationen</a:t>
            </a:r>
          </a:p>
          <a:p>
            <a:pPr marL="1371600" lvl="2" indent="-457200">
              <a:buFont typeface="Wingdings" panose="05000000000000000000" pitchFamily="2" charset="2"/>
              <a:buChar char="Ø"/>
            </a:pPr>
            <a:r>
              <a:rPr lang="de-DE" sz="2800" dirty="0"/>
              <a:t>und die aller ihrer Oberklassen</a:t>
            </a:r>
          </a:p>
          <a:p>
            <a:pPr marL="457200" indent="-457200">
              <a:buFont typeface="Arial" panose="020B0604020202020204" pitchFamily="34" charset="0"/>
              <a:buChar char="•"/>
            </a:pPr>
            <a:r>
              <a:rPr lang="de-DE" sz="2800" dirty="0"/>
              <a:t>In den Programmiersprachen bezeichnet man dieses Konzept als Vererbung</a:t>
            </a:r>
          </a:p>
        </p:txBody>
      </p:sp>
    </p:spTree>
    <p:extLst>
      <p:ext uri="{BB962C8B-B14F-4D97-AF65-F5344CB8AC3E}">
        <p14:creationId xmlns:p14="http://schemas.microsoft.com/office/powerpoint/2010/main" val="136996899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01BEC5F-B1AA-42EA-B5EC-58DC0432B56B}"/>
              </a:ext>
            </a:extLst>
          </p:cNvPr>
          <p:cNvSpPr>
            <a:spLocks noGrp="1"/>
          </p:cNvSpPr>
          <p:nvPr>
            <p:ph type="title"/>
          </p:nvPr>
        </p:nvSpPr>
        <p:spPr>
          <a:xfrm>
            <a:off x="838200" y="365125"/>
            <a:ext cx="10515600" cy="732155"/>
          </a:xfrm>
        </p:spPr>
        <p:txBody>
          <a:bodyPr/>
          <a:lstStyle/>
          <a:p>
            <a:r>
              <a:rPr lang="de-DE" b="1" dirty="0"/>
              <a:t>UML</a:t>
            </a:r>
          </a:p>
        </p:txBody>
      </p:sp>
      <p:sp>
        <p:nvSpPr>
          <p:cNvPr id="3" name="Inhaltsplatzhalter 2">
            <a:extLst>
              <a:ext uri="{FF2B5EF4-FFF2-40B4-BE49-F238E27FC236}">
                <a16:creationId xmlns:a16="http://schemas.microsoft.com/office/drawing/2014/main" id="{C5298C59-EB27-48E1-BA33-0EC8E32454A0}"/>
              </a:ext>
            </a:extLst>
          </p:cNvPr>
          <p:cNvSpPr>
            <a:spLocks noGrp="1"/>
          </p:cNvSpPr>
          <p:nvPr>
            <p:ph idx="1"/>
          </p:nvPr>
        </p:nvSpPr>
        <p:spPr>
          <a:xfrm>
            <a:off x="838200" y="1097280"/>
            <a:ext cx="10515600" cy="452845"/>
          </a:xfrm>
        </p:spPr>
        <p:txBody>
          <a:bodyPr>
            <a:normAutofit lnSpcReduction="10000"/>
          </a:bodyPr>
          <a:lstStyle/>
          <a:p>
            <a:pPr marL="0" indent="0">
              <a:buNone/>
            </a:pPr>
            <a:r>
              <a:rPr lang="de-DE" b="1" dirty="0"/>
              <a:t>UML-Notation Generalisierung</a:t>
            </a:r>
          </a:p>
        </p:txBody>
      </p:sp>
      <p:sp>
        <p:nvSpPr>
          <p:cNvPr id="5" name="Rechteck 4">
            <a:extLst>
              <a:ext uri="{FF2B5EF4-FFF2-40B4-BE49-F238E27FC236}">
                <a16:creationId xmlns:a16="http://schemas.microsoft.com/office/drawing/2014/main" id="{D58ACBEE-640E-478A-9D98-D8B60C61DED1}"/>
              </a:ext>
            </a:extLst>
          </p:cNvPr>
          <p:cNvSpPr/>
          <p:nvPr/>
        </p:nvSpPr>
        <p:spPr>
          <a:xfrm>
            <a:off x="4790389" y="2217447"/>
            <a:ext cx="2375554" cy="472334"/>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de-DE" sz="2800" dirty="0"/>
              <a:t>Oberklasse</a:t>
            </a:r>
          </a:p>
        </p:txBody>
      </p:sp>
      <p:sp>
        <p:nvSpPr>
          <p:cNvPr id="6" name="Rechteck 5">
            <a:extLst>
              <a:ext uri="{FF2B5EF4-FFF2-40B4-BE49-F238E27FC236}">
                <a16:creationId xmlns:a16="http://schemas.microsoft.com/office/drawing/2014/main" id="{36F88908-F450-40C1-84F9-240F2286BB74}"/>
              </a:ext>
            </a:extLst>
          </p:cNvPr>
          <p:cNvSpPr/>
          <p:nvPr/>
        </p:nvSpPr>
        <p:spPr>
          <a:xfrm>
            <a:off x="1162641" y="3531913"/>
            <a:ext cx="2375554" cy="472334"/>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de-DE" sz="2800" dirty="0"/>
              <a:t>Unterklasse 1</a:t>
            </a:r>
          </a:p>
        </p:txBody>
      </p:sp>
      <p:sp>
        <p:nvSpPr>
          <p:cNvPr id="7" name="Rechteck 6">
            <a:extLst>
              <a:ext uri="{FF2B5EF4-FFF2-40B4-BE49-F238E27FC236}">
                <a16:creationId xmlns:a16="http://schemas.microsoft.com/office/drawing/2014/main" id="{CB51041A-C4C5-461E-8E65-1907FE56D42B}"/>
              </a:ext>
            </a:extLst>
          </p:cNvPr>
          <p:cNvSpPr/>
          <p:nvPr/>
        </p:nvSpPr>
        <p:spPr>
          <a:xfrm>
            <a:off x="4790389" y="3525340"/>
            <a:ext cx="2375554" cy="472334"/>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de-DE" sz="2800" dirty="0"/>
              <a:t>Unterklasse 2</a:t>
            </a:r>
          </a:p>
        </p:txBody>
      </p:sp>
      <p:sp>
        <p:nvSpPr>
          <p:cNvPr id="8" name="Rechteck 7">
            <a:extLst>
              <a:ext uri="{FF2B5EF4-FFF2-40B4-BE49-F238E27FC236}">
                <a16:creationId xmlns:a16="http://schemas.microsoft.com/office/drawing/2014/main" id="{93C57E57-1233-4DE6-B163-4AA2D5A5B58C}"/>
              </a:ext>
            </a:extLst>
          </p:cNvPr>
          <p:cNvSpPr/>
          <p:nvPr/>
        </p:nvSpPr>
        <p:spPr>
          <a:xfrm>
            <a:off x="8418137" y="3531913"/>
            <a:ext cx="2375554" cy="472334"/>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de-DE" sz="2800" dirty="0"/>
              <a:t>Unterklasse 3</a:t>
            </a:r>
          </a:p>
        </p:txBody>
      </p:sp>
      <p:sp>
        <p:nvSpPr>
          <p:cNvPr id="9" name="Rechteck 8">
            <a:extLst>
              <a:ext uri="{FF2B5EF4-FFF2-40B4-BE49-F238E27FC236}">
                <a16:creationId xmlns:a16="http://schemas.microsoft.com/office/drawing/2014/main" id="{A76E0F10-B6A0-45B7-AC48-80394D258DB8}"/>
              </a:ext>
            </a:extLst>
          </p:cNvPr>
          <p:cNvSpPr/>
          <p:nvPr/>
        </p:nvSpPr>
        <p:spPr>
          <a:xfrm>
            <a:off x="4790389" y="4785334"/>
            <a:ext cx="2375554" cy="472334"/>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de-DE" sz="2800" dirty="0"/>
              <a:t>Oberklasse</a:t>
            </a:r>
          </a:p>
        </p:txBody>
      </p:sp>
      <p:sp>
        <p:nvSpPr>
          <p:cNvPr id="10" name="Rechteck 9">
            <a:extLst>
              <a:ext uri="{FF2B5EF4-FFF2-40B4-BE49-F238E27FC236}">
                <a16:creationId xmlns:a16="http://schemas.microsoft.com/office/drawing/2014/main" id="{6FF2E045-A7B9-44FF-B30C-3AD5382F3EF8}"/>
              </a:ext>
            </a:extLst>
          </p:cNvPr>
          <p:cNvSpPr/>
          <p:nvPr/>
        </p:nvSpPr>
        <p:spPr>
          <a:xfrm>
            <a:off x="1162641" y="6171052"/>
            <a:ext cx="2375554" cy="472334"/>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de-DE" sz="2800" dirty="0"/>
              <a:t>Unterklasse 1</a:t>
            </a:r>
          </a:p>
        </p:txBody>
      </p:sp>
      <p:sp>
        <p:nvSpPr>
          <p:cNvPr id="11" name="Rechteck 10">
            <a:extLst>
              <a:ext uri="{FF2B5EF4-FFF2-40B4-BE49-F238E27FC236}">
                <a16:creationId xmlns:a16="http://schemas.microsoft.com/office/drawing/2014/main" id="{CFAB8CA3-B27C-4151-85B3-B43BB26AE977}"/>
              </a:ext>
            </a:extLst>
          </p:cNvPr>
          <p:cNvSpPr/>
          <p:nvPr/>
        </p:nvSpPr>
        <p:spPr>
          <a:xfrm>
            <a:off x="4790389" y="6164479"/>
            <a:ext cx="2375554" cy="472334"/>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de-DE" sz="2800" dirty="0"/>
              <a:t>Unterklasse 2</a:t>
            </a:r>
          </a:p>
        </p:txBody>
      </p:sp>
      <p:sp>
        <p:nvSpPr>
          <p:cNvPr id="12" name="Rechteck 11">
            <a:extLst>
              <a:ext uri="{FF2B5EF4-FFF2-40B4-BE49-F238E27FC236}">
                <a16:creationId xmlns:a16="http://schemas.microsoft.com/office/drawing/2014/main" id="{22BCE0D8-6C45-4E71-80F8-3A591E745035}"/>
              </a:ext>
            </a:extLst>
          </p:cNvPr>
          <p:cNvSpPr/>
          <p:nvPr/>
        </p:nvSpPr>
        <p:spPr>
          <a:xfrm>
            <a:off x="8418137" y="6171052"/>
            <a:ext cx="2375554" cy="472334"/>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de-DE" sz="2800" dirty="0"/>
              <a:t>Unterklasse 3</a:t>
            </a:r>
          </a:p>
        </p:txBody>
      </p:sp>
      <p:sp>
        <p:nvSpPr>
          <p:cNvPr id="13" name="Textfeld 12">
            <a:extLst>
              <a:ext uri="{FF2B5EF4-FFF2-40B4-BE49-F238E27FC236}">
                <a16:creationId xmlns:a16="http://schemas.microsoft.com/office/drawing/2014/main" id="{9199A61B-CA09-4C07-97C1-CA9A99FD3EC9}"/>
              </a:ext>
            </a:extLst>
          </p:cNvPr>
          <p:cNvSpPr txBox="1"/>
          <p:nvPr/>
        </p:nvSpPr>
        <p:spPr>
          <a:xfrm>
            <a:off x="838200" y="1632672"/>
            <a:ext cx="4242847" cy="584775"/>
          </a:xfrm>
          <a:prstGeom prst="rect">
            <a:avLst/>
          </a:prstGeom>
          <a:noFill/>
        </p:spPr>
        <p:txBody>
          <a:bodyPr wrap="square" rtlCol="0">
            <a:spAutoFit/>
          </a:bodyPr>
          <a:lstStyle/>
          <a:p>
            <a:r>
              <a:rPr lang="de-DE" sz="3200" dirty="0"/>
              <a:t>1. separate </a:t>
            </a:r>
            <a:r>
              <a:rPr lang="de-DE" sz="3200" dirty="0" err="1"/>
              <a:t>target</a:t>
            </a:r>
            <a:r>
              <a:rPr lang="de-DE" sz="3200" dirty="0"/>
              <a:t> style</a:t>
            </a:r>
          </a:p>
        </p:txBody>
      </p:sp>
      <p:sp>
        <p:nvSpPr>
          <p:cNvPr id="14" name="Textfeld 13">
            <a:extLst>
              <a:ext uri="{FF2B5EF4-FFF2-40B4-BE49-F238E27FC236}">
                <a16:creationId xmlns:a16="http://schemas.microsoft.com/office/drawing/2014/main" id="{02FE5792-0539-49EC-AB62-D7952E3B664C}"/>
              </a:ext>
            </a:extLst>
          </p:cNvPr>
          <p:cNvSpPr txBox="1"/>
          <p:nvPr/>
        </p:nvSpPr>
        <p:spPr>
          <a:xfrm>
            <a:off x="838200" y="4187674"/>
            <a:ext cx="4242847" cy="584775"/>
          </a:xfrm>
          <a:prstGeom prst="rect">
            <a:avLst/>
          </a:prstGeom>
          <a:noFill/>
        </p:spPr>
        <p:txBody>
          <a:bodyPr wrap="square" rtlCol="0">
            <a:spAutoFit/>
          </a:bodyPr>
          <a:lstStyle/>
          <a:p>
            <a:r>
              <a:rPr lang="de-DE" sz="3200" dirty="0"/>
              <a:t>2. </a:t>
            </a:r>
            <a:r>
              <a:rPr lang="de-DE" sz="3200" dirty="0" err="1"/>
              <a:t>shared</a:t>
            </a:r>
            <a:r>
              <a:rPr lang="de-DE" sz="3200" dirty="0"/>
              <a:t> </a:t>
            </a:r>
            <a:r>
              <a:rPr lang="de-DE" sz="3200" dirty="0" err="1"/>
              <a:t>target</a:t>
            </a:r>
            <a:r>
              <a:rPr lang="de-DE" sz="3200" dirty="0"/>
              <a:t> style</a:t>
            </a:r>
          </a:p>
        </p:txBody>
      </p:sp>
      <p:grpSp>
        <p:nvGrpSpPr>
          <p:cNvPr id="20" name="Gruppieren 19">
            <a:extLst>
              <a:ext uri="{FF2B5EF4-FFF2-40B4-BE49-F238E27FC236}">
                <a16:creationId xmlns:a16="http://schemas.microsoft.com/office/drawing/2014/main" id="{11E32AD2-340B-4E66-8464-6FECDCBB3314}"/>
              </a:ext>
            </a:extLst>
          </p:cNvPr>
          <p:cNvGrpSpPr/>
          <p:nvPr/>
        </p:nvGrpSpPr>
        <p:grpSpPr>
          <a:xfrm>
            <a:off x="6868381" y="2694875"/>
            <a:ext cx="2180616" cy="837038"/>
            <a:chOff x="6868381" y="2694875"/>
            <a:chExt cx="2180616" cy="837038"/>
          </a:xfrm>
        </p:grpSpPr>
        <p:sp>
          <p:nvSpPr>
            <p:cNvPr id="15" name="Gleichschenkliges Dreieck 14">
              <a:extLst>
                <a:ext uri="{FF2B5EF4-FFF2-40B4-BE49-F238E27FC236}">
                  <a16:creationId xmlns:a16="http://schemas.microsoft.com/office/drawing/2014/main" id="{70E460DF-0E74-45A6-9FD4-7D2582802C53}"/>
                </a:ext>
              </a:extLst>
            </p:cNvPr>
            <p:cNvSpPr/>
            <p:nvPr/>
          </p:nvSpPr>
          <p:spPr>
            <a:xfrm rot="17396180">
              <a:off x="6936326" y="2626930"/>
              <a:ext cx="179096" cy="314986"/>
            </a:xfrm>
            <a:prstGeom prst="triangl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17" name="Gerader Verbinder 16">
              <a:extLst>
                <a:ext uri="{FF2B5EF4-FFF2-40B4-BE49-F238E27FC236}">
                  <a16:creationId xmlns:a16="http://schemas.microsoft.com/office/drawing/2014/main" id="{9C36F672-EFD0-4C41-A89E-3ACCD916C86A}"/>
                </a:ext>
              </a:extLst>
            </p:cNvPr>
            <p:cNvCxnSpPr>
              <a:cxnSpLocks/>
              <a:stCxn id="15" idx="3"/>
            </p:cNvCxnSpPr>
            <p:nvPr/>
          </p:nvCxnSpPr>
          <p:spPr>
            <a:xfrm>
              <a:off x="7173929" y="2838124"/>
              <a:ext cx="1875068" cy="693789"/>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1" name="Gruppieren 20">
            <a:extLst>
              <a:ext uri="{FF2B5EF4-FFF2-40B4-BE49-F238E27FC236}">
                <a16:creationId xmlns:a16="http://schemas.microsoft.com/office/drawing/2014/main" id="{DB7ACE40-08CE-47EF-9225-F5C35EB5DD24}"/>
              </a:ext>
            </a:extLst>
          </p:cNvPr>
          <p:cNvGrpSpPr/>
          <p:nvPr/>
        </p:nvGrpSpPr>
        <p:grpSpPr>
          <a:xfrm rot="4189353">
            <a:off x="5643493" y="2982827"/>
            <a:ext cx="788705" cy="235407"/>
            <a:chOff x="6868381" y="2694875"/>
            <a:chExt cx="772745" cy="235407"/>
          </a:xfrm>
        </p:grpSpPr>
        <p:sp>
          <p:nvSpPr>
            <p:cNvPr id="22" name="Gleichschenkliges Dreieck 21">
              <a:extLst>
                <a:ext uri="{FF2B5EF4-FFF2-40B4-BE49-F238E27FC236}">
                  <a16:creationId xmlns:a16="http://schemas.microsoft.com/office/drawing/2014/main" id="{89835CED-CE08-4431-A9BC-2A39ACBC24B0}"/>
                </a:ext>
              </a:extLst>
            </p:cNvPr>
            <p:cNvSpPr/>
            <p:nvPr/>
          </p:nvSpPr>
          <p:spPr>
            <a:xfrm rot="17396180">
              <a:off x="6936326" y="2626930"/>
              <a:ext cx="179096" cy="314986"/>
            </a:xfrm>
            <a:prstGeom prst="triangl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23" name="Gerader Verbinder 22">
              <a:extLst>
                <a:ext uri="{FF2B5EF4-FFF2-40B4-BE49-F238E27FC236}">
                  <a16:creationId xmlns:a16="http://schemas.microsoft.com/office/drawing/2014/main" id="{AAEF4904-0471-49B0-A690-6FC4092EEB25}"/>
                </a:ext>
              </a:extLst>
            </p:cNvPr>
            <p:cNvCxnSpPr>
              <a:cxnSpLocks/>
              <a:stCxn id="22" idx="3"/>
              <a:endCxn id="7" idx="0"/>
            </p:cNvCxnSpPr>
            <p:nvPr/>
          </p:nvCxnSpPr>
          <p:spPr>
            <a:xfrm rot="17410647" flipH="1">
              <a:off x="7396489" y="2685645"/>
              <a:ext cx="6205" cy="483069"/>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4" name="Gruppieren 23">
            <a:extLst>
              <a:ext uri="{FF2B5EF4-FFF2-40B4-BE49-F238E27FC236}">
                <a16:creationId xmlns:a16="http://schemas.microsoft.com/office/drawing/2014/main" id="{684E8B9C-5EA6-4992-85C8-179DF8B8C7B6}"/>
              </a:ext>
            </a:extLst>
          </p:cNvPr>
          <p:cNvGrpSpPr/>
          <p:nvPr/>
        </p:nvGrpSpPr>
        <p:grpSpPr>
          <a:xfrm rot="8593910">
            <a:off x="2386784" y="2736935"/>
            <a:ext cx="2595766" cy="904398"/>
            <a:chOff x="6868381" y="2694875"/>
            <a:chExt cx="2595766" cy="904398"/>
          </a:xfrm>
        </p:grpSpPr>
        <p:sp>
          <p:nvSpPr>
            <p:cNvPr id="25" name="Gleichschenkliges Dreieck 24">
              <a:extLst>
                <a:ext uri="{FF2B5EF4-FFF2-40B4-BE49-F238E27FC236}">
                  <a16:creationId xmlns:a16="http://schemas.microsoft.com/office/drawing/2014/main" id="{EC548E62-59D1-43CF-B759-90E0D0063005}"/>
                </a:ext>
              </a:extLst>
            </p:cNvPr>
            <p:cNvSpPr/>
            <p:nvPr/>
          </p:nvSpPr>
          <p:spPr>
            <a:xfrm rot="17396180">
              <a:off x="6936326" y="2626930"/>
              <a:ext cx="179096" cy="314986"/>
            </a:xfrm>
            <a:prstGeom prst="triangl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26" name="Gerader Verbinder 25">
              <a:extLst>
                <a:ext uri="{FF2B5EF4-FFF2-40B4-BE49-F238E27FC236}">
                  <a16:creationId xmlns:a16="http://schemas.microsoft.com/office/drawing/2014/main" id="{E13DF0F9-F1AE-42DD-8E60-281235B9D528}"/>
                </a:ext>
              </a:extLst>
            </p:cNvPr>
            <p:cNvCxnSpPr>
              <a:cxnSpLocks/>
              <a:stCxn id="25" idx="3"/>
              <a:endCxn id="6" idx="0"/>
            </p:cNvCxnSpPr>
            <p:nvPr/>
          </p:nvCxnSpPr>
          <p:spPr>
            <a:xfrm rot="13006090" flipH="1">
              <a:off x="7150044" y="2909991"/>
              <a:ext cx="2314103" cy="689282"/>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9" name="Gruppieren 28">
            <a:extLst>
              <a:ext uri="{FF2B5EF4-FFF2-40B4-BE49-F238E27FC236}">
                <a16:creationId xmlns:a16="http://schemas.microsoft.com/office/drawing/2014/main" id="{A1920F2D-A48C-4C52-A434-31C56D13992D}"/>
              </a:ext>
            </a:extLst>
          </p:cNvPr>
          <p:cNvGrpSpPr/>
          <p:nvPr/>
        </p:nvGrpSpPr>
        <p:grpSpPr>
          <a:xfrm rot="4189353">
            <a:off x="5602771" y="5569177"/>
            <a:ext cx="878915" cy="245252"/>
            <a:chOff x="6867354" y="2637887"/>
            <a:chExt cx="861131" cy="245252"/>
          </a:xfrm>
        </p:grpSpPr>
        <p:sp>
          <p:nvSpPr>
            <p:cNvPr id="30" name="Gleichschenkliges Dreieck 29">
              <a:extLst>
                <a:ext uri="{FF2B5EF4-FFF2-40B4-BE49-F238E27FC236}">
                  <a16:creationId xmlns:a16="http://schemas.microsoft.com/office/drawing/2014/main" id="{7B5DE193-3CAD-4005-A003-2711F5D757B8}"/>
                </a:ext>
              </a:extLst>
            </p:cNvPr>
            <p:cNvSpPr/>
            <p:nvPr/>
          </p:nvSpPr>
          <p:spPr>
            <a:xfrm rot="17396180">
              <a:off x="6935299" y="2569942"/>
              <a:ext cx="179096" cy="314986"/>
            </a:xfrm>
            <a:prstGeom prst="triangl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31" name="Gerader Verbinder 30">
              <a:extLst>
                <a:ext uri="{FF2B5EF4-FFF2-40B4-BE49-F238E27FC236}">
                  <a16:creationId xmlns:a16="http://schemas.microsoft.com/office/drawing/2014/main" id="{25E85BAA-65C9-4FA7-BDC8-766F1E6BF74F}"/>
                </a:ext>
              </a:extLst>
            </p:cNvPr>
            <p:cNvCxnSpPr>
              <a:cxnSpLocks/>
              <a:stCxn id="30" idx="3"/>
              <a:endCxn id="11" idx="0"/>
            </p:cNvCxnSpPr>
            <p:nvPr/>
          </p:nvCxnSpPr>
          <p:spPr>
            <a:xfrm rot="17410647">
              <a:off x="7441755" y="2596409"/>
              <a:ext cx="349" cy="573111"/>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36" name="Verbinder: gewinkelt 35">
            <a:extLst>
              <a:ext uri="{FF2B5EF4-FFF2-40B4-BE49-F238E27FC236}">
                <a16:creationId xmlns:a16="http://schemas.microsoft.com/office/drawing/2014/main" id="{252A5683-8884-479C-BE7A-A8EEC273EF6F}"/>
              </a:ext>
            </a:extLst>
          </p:cNvPr>
          <p:cNvCxnSpPr>
            <a:stCxn id="12" idx="0"/>
            <a:endCxn id="10" idx="0"/>
          </p:cNvCxnSpPr>
          <p:nvPr/>
        </p:nvCxnSpPr>
        <p:spPr>
          <a:xfrm rot="16200000" flipV="1">
            <a:off x="5978166" y="2543304"/>
            <a:ext cx="12700" cy="7255496"/>
          </a:xfrm>
          <a:prstGeom prst="bentConnector3">
            <a:avLst>
              <a:gd name="adj1" fmla="val 2454551"/>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2110086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01BEC5F-B1AA-42EA-B5EC-58DC0432B56B}"/>
              </a:ext>
            </a:extLst>
          </p:cNvPr>
          <p:cNvSpPr>
            <a:spLocks noGrp="1"/>
          </p:cNvSpPr>
          <p:nvPr>
            <p:ph type="title"/>
          </p:nvPr>
        </p:nvSpPr>
        <p:spPr>
          <a:xfrm>
            <a:off x="838200" y="365125"/>
            <a:ext cx="10515600" cy="732155"/>
          </a:xfrm>
        </p:spPr>
        <p:txBody>
          <a:bodyPr/>
          <a:lstStyle/>
          <a:p>
            <a:r>
              <a:rPr lang="de-DE" b="1" dirty="0"/>
              <a:t>UML</a:t>
            </a:r>
          </a:p>
        </p:txBody>
      </p:sp>
      <p:sp>
        <p:nvSpPr>
          <p:cNvPr id="3" name="Inhaltsplatzhalter 2">
            <a:extLst>
              <a:ext uri="{FF2B5EF4-FFF2-40B4-BE49-F238E27FC236}">
                <a16:creationId xmlns:a16="http://schemas.microsoft.com/office/drawing/2014/main" id="{C5298C59-EB27-48E1-BA33-0EC8E32454A0}"/>
              </a:ext>
            </a:extLst>
          </p:cNvPr>
          <p:cNvSpPr>
            <a:spLocks noGrp="1"/>
          </p:cNvSpPr>
          <p:nvPr>
            <p:ph idx="1"/>
          </p:nvPr>
        </p:nvSpPr>
        <p:spPr>
          <a:xfrm>
            <a:off x="838200" y="1097280"/>
            <a:ext cx="10515600" cy="452845"/>
          </a:xfrm>
        </p:spPr>
        <p:txBody>
          <a:bodyPr>
            <a:normAutofit lnSpcReduction="10000"/>
          </a:bodyPr>
          <a:lstStyle/>
          <a:p>
            <a:pPr marL="0" indent="0">
              <a:buNone/>
            </a:pPr>
            <a:r>
              <a:rPr lang="de-DE" b="1" dirty="0"/>
              <a:t>Abstrakte Klassen</a:t>
            </a:r>
          </a:p>
        </p:txBody>
      </p:sp>
      <p:sp>
        <p:nvSpPr>
          <p:cNvPr id="9" name="Rechteck 8">
            <a:extLst>
              <a:ext uri="{FF2B5EF4-FFF2-40B4-BE49-F238E27FC236}">
                <a16:creationId xmlns:a16="http://schemas.microsoft.com/office/drawing/2014/main" id="{A76E0F10-B6A0-45B7-AC48-80394D258DB8}"/>
              </a:ext>
            </a:extLst>
          </p:cNvPr>
          <p:cNvSpPr/>
          <p:nvPr/>
        </p:nvSpPr>
        <p:spPr>
          <a:xfrm>
            <a:off x="1744531" y="4889749"/>
            <a:ext cx="3000993" cy="903493"/>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de-DE" sz="2800" dirty="0"/>
              <a:t>Klasse</a:t>
            </a:r>
          </a:p>
        </p:txBody>
      </p:sp>
      <p:sp>
        <p:nvSpPr>
          <p:cNvPr id="4" name="Textfeld 3">
            <a:extLst>
              <a:ext uri="{FF2B5EF4-FFF2-40B4-BE49-F238E27FC236}">
                <a16:creationId xmlns:a16="http://schemas.microsoft.com/office/drawing/2014/main" id="{3586E92A-B25B-4BE4-A4AE-A306823DBAA0}"/>
              </a:ext>
            </a:extLst>
          </p:cNvPr>
          <p:cNvSpPr txBox="1"/>
          <p:nvPr/>
        </p:nvSpPr>
        <p:spPr>
          <a:xfrm>
            <a:off x="838200" y="1533419"/>
            <a:ext cx="11037125" cy="3323987"/>
          </a:xfrm>
          <a:prstGeom prst="rect">
            <a:avLst/>
          </a:prstGeom>
          <a:noFill/>
        </p:spPr>
        <p:txBody>
          <a:bodyPr wrap="square" rtlCol="0">
            <a:spAutoFit/>
          </a:bodyPr>
          <a:lstStyle/>
          <a:p>
            <a:pPr marL="285750" indent="-285750">
              <a:buFont typeface="Wingdings" panose="05000000000000000000" pitchFamily="2" charset="2"/>
              <a:buChar char="Ø"/>
            </a:pPr>
            <a:r>
              <a:rPr lang="de-DE" sz="3200" dirty="0"/>
              <a:t>Eine Klasse wird als </a:t>
            </a:r>
            <a:r>
              <a:rPr lang="de-DE" sz="3200" i="1" dirty="0"/>
              <a:t>abstrakt</a:t>
            </a:r>
            <a:r>
              <a:rPr lang="de-DE" sz="3200" dirty="0"/>
              <a:t> bezeichnet, wenn sie </a:t>
            </a:r>
            <a:r>
              <a:rPr lang="de-DE" sz="3200" i="1" dirty="0"/>
              <a:t>keine</a:t>
            </a:r>
            <a:r>
              <a:rPr lang="de-DE" sz="3200" dirty="0"/>
              <a:t> Objekte erzeugen kann</a:t>
            </a:r>
          </a:p>
          <a:p>
            <a:pPr marL="285750" indent="-285750">
              <a:buFont typeface="Wingdings" panose="05000000000000000000" pitchFamily="2" charset="2"/>
              <a:buChar char="Ø"/>
            </a:pPr>
            <a:r>
              <a:rPr lang="de-DE" sz="3200" dirty="0"/>
              <a:t>Oberklassen von Generalisierungen sind oft abstrakt</a:t>
            </a:r>
          </a:p>
          <a:p>
            <a:r>
              <a:rPr lang="de-DE" sz="3200" dirty="0"/>
              <a:t>Eine Klasse wird als </a:t>
            </a:r>
            <a:r>
              <a:rPr lang="de-DE" sz="3200" i="1" dirty="0"/>
              <a:t>konkret</a:t>
            </a:r>
            <a:r>
              <a:rPr lang="de-DE" sz="3200" dirty="0"/>
              <a:t> bezeichnet, wenn sie Objekte</a:t>
            </a:r>
          </a:p>
          <a:p>
            <a:r>
              <a:rPr lang="de-DE" sz="3200" i="1" dirty="0"/>
              <a:t>erzeugen</a:t>
            </a:r>
            <a:r>
              <a:rPr lang="de-DE" sz="3200" dirty="0"/>
              <a:t> kann. </a:t>
            </a:r>
          </a:p>
          <a:p>
            <a:r>
              <a:rPr lang="de-DE" sz="3200" dirty="0"/>
              <a:t>UML-Notation für abstrakte Klassen:</a:t>
            </a:r>
          </a:p>
          <a:p>
            <a:endParaRPr lang="de-DE" dirty="0"/>
          </a:p>
        </p:txBody>
      </p:sp>
      <p:sp>
        <p:nvSpPr>
          <p:cNvPr id="28" name="Rechteck 27">
            <a:extLst>
              <a:ext uri="{FF2B5EF4-FFF2-40B4-BE49-F238E27FC236}">
                <a16:creationId xmlns:a16="http://schemas.microsoft.com/office/drawing/2014/main" id="{276CB09E-FE2B-46D4-8F2E-9C1E18E46B86}"/>
              </a:ext>
            </a:extLst>
          </p:cNvPr>
          <p:cNvSpPr/>
          <p:nvPr/>
        </p:nvSpPr>
        <p:spPr>
          <a:xfrm>
            <a:off x="7499531" y="4889749"/>
            <a:ext cx="3000994" cy="903493"/>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de-DE" sz="2800" dirty="0"/>
              <a:t>Klasse {</a:t>
            </a:r>
            <a:r>
              <a:rPr lang="de-DE" sz="2800" dirty="0" err="1"/>
              <a:t>abstract</a:t>
            </a:r>
            <a:r>
              <a:rPr lang="de-DE" sz="2800" dirty="0"/>
              <a:t>}</a:t>
            </a:r>
          </a:p>
        </p:txBody>
      </p:sp>
    </p:spTree>
    <p:extLst>
      <p:ext uri="{BB962C8B-B14F-4D97-AF65-F5344CB8AC3E}">
        <p14:creationId xmlns:p14="http://schemas.microsoft.com/office/powerpoint/2010/main" val="284521983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01BEC5F-B1AA-42EA-B5EC-58DC0432B56B}"/>
              </a:ext>
            </a:extLst>
          </p:cNvPr>
          <p:cNvSpPr>
            <a:spLocks noGrp="1"/>
          </p:cNvSpPr>
          <p:nvPr>
            <p:ph type="title"/>
          </p:nvPr>
        </p:nvSpPr>
        <p:spPr>
          <a:xfrm>
            <a:off x="838200" y="365125"/>
            <a:ext cx="10515600" cy="732155"/>
          </a:xfrm>
        </p:spPr>
        <p:txBody>
          <a:bodyPr/>
          <a:lstStyle/>
          <a:p>
            <a:r>
              <a:rPr lang="de-DE" b="1" dirty="0"/>
              <a:t>UML</a:t>
            </a:r>
          </a:p>
        </p:txBody>
      </p:sp>
      <p:sp>
        <p:nvSpPr>
          <p:cNvPr id="3" name="Inhaltsplatzhalter 2">
            <a:extLst>
              <a:ext uri="{FF2B5EF4-FFF2-40B4-BE49-F238E27FC236}">
                <a16:creationId xmlns:a16="http://schemas.microsoft.com/office/drawing/2014/main" id="{C5298C59-EB27-48E1-BA33-0EC8E32454A0}"/>
              </a:ext>
            </a:extLst>
          </p:cNvPr>
          <p:cNvSpPr>
            <a:spLocks noGrp="1"/>
          </p:cNvSpPr>
          <p:nvPr>
            <p:ph idx="1"/>
          </p:nvPr>
        </p:nvSpPr>
        <p:spPr>
          <a:xfrm>
            <a:off x="838200" y="1097280"/>
            <a:ext cx="10515600" cy="452845"/>
          </a:xfrm>
        </p:spPr>
        <p:txBody>
          <a:bodyPr>
            <a:normAutofit lnSpcReduction="10000"/>
          </a:bodyPr>
          <a:lstStyle/>
          <a:p>
            <a:pPr marL="0" indent="0">
              <a:buNone/>
            </a:pPr>
            <a:r>
              <a:rPr lang="de-DE" b="1" dirty="0"/>
              <a:t>Abstrakte vs. konkrete Oberklassen</a:t>
            </a:r>
          </a:p>
        </p:txBody>
      </p:sp>
      <p:sp>
        <p:nvSpPr>
          <p:cNvPr id="9" name="Rechteck 8">
            <a:extLst>
              <a:ext uri="{FF2B5EF4-FFF2-40B4-BE49-F238E27FC236}">
                <a16:creationId xmlns:a16="http://schemas.microsoft.com/office/drawing/2014/main" id="{A76E0F10-B6A0-45B7-AC48-80394D258DB8}"/>
              </a:ext>
            </a:extLst>
          </p:cNvPr>
          <p:cNvSpPr/>
          <p:nvPr/>
        </p:nvSpPr>
        <p:spPr>
          <a:xfrm>
            <a:off x="1507024" y="1595810"/>
            <a:ext cx="3000993" cy="903493"/>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de-DE" sz="2800" dirty="0"/>
              <a:t>Person</a:t>
            </a:r>
          </a:p>
        </p:txBody>
      </p:sp>
      <p:grpSp>
        <p:nvGrpSpPr>
          <p:cNvPr id="29" name="Gruppieren 28">
            <a:extLst>
              <a:ext uri="{FF2B5EF4-FFF2-40B4-BE49-F238E27FC236}">
                <a16:creationId xmlns:a16="http://schemas.microsoft.com/office/drawing/2014/main" id="{A1920F2D-A48C-4C52-A434-31C56D13992D}"/>
              </a:ext>
            </a:extLst>
          </p:cNvPr>
          <p:cNvGrpSpPr/>
          <p:nvPr/>
        </p:nvGrpSpPr>
        <p:grpSpPr>
          <a:xfrm rot="4189353">
            <a:off x="2799023" y="2703052"/>
            <a:ext cx="566500" cy="189666"/>
            <a:chOff x="6867354" y="2637887"/>
            <a:chExt cx="555037" cy="189666"/>
          </a:xfrm>
        </p:grpSpPr>
        <p:sp>
          <p:nvSpPr>
            <p:cNvPr id="30" name="Gleichschenkliges Dreieck 29">
              <a:extLst>
                <a:ext uri="{FF2B5EF4-FFF2-40B4-BE49-F238E27FC236}">
                  <a16:creationId xmlns:a16="http://schemas.microsoft.com/office/drawing/2014/main" id="{7B5DE193-3CAD-4005-A003-2711F5D757B8}"/>
                </a:ext>
              </a:extLst>
            </p:cNvPr>
            <p:cNvSpPr/>
            <p:nvPr/>
          </p:nvSpPr>
          <p:spPr>
            <a:xfrm rot="17396180">
              <a:off x="6935299" y="2569942"/>
              <a:ext cx="179096" cy="314986"/>
            </a:xfrm>
            <a:prstGeom prst="triangl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31" name="Gerader Verbinder 30">
              <a:extLst>
                <a:ext uri="{FF2B5EF4-FFF2-40B4-BE49-F238E27FC236}">
                  <a16:creationId xmlns:a16="http://schemas.microsoft.com/office/drawing/2014/main" id="{25E85BAA-65C9-4FA7-BDC8-766F1E6BF74F}"/>
                </a:ext>
              </a:extLst>
            </p:cNvPr>
            <p:cNvCxnSpPr>
              <a:cxnSpLocks/>
              <a:stCxn id="30" idx="3"/>
            </p:cNvCxnSpPr>
            <p:nvPr/>
          </p:nvCxnSpPr>
          <p:spPr>
            <a:xfrm rot="17410647">
              <a:off x="7293698" y="2698859"/>
              <a:ext cx="0" cy="257387"/>
            </a:xfrm>
            <a:prstGeom prst="line">
              <a:avLst/>
            </a:prstGeom>
          </p:spPr>
          <p:style>
            <a:lnRef idx="1">
              <a:schemeClr val="accent1"/>
            </a:lnRef>
            <a:fillRef idx="0">
              <a:schemeClr val="accent1"/>
            </a:fillRef>
            <a:effectRef idx="0">
              <a:schemeClr val="accent1"/>
            </a:effectRef>
            <a:fontRef idx="minor">
              <a:schemeClr val="tx1"/>
            </a:fontRef>
          </p:style>
        </p:cxnSp>
      </p:grpSp>
      <p:sp>
        <p:nvSpPr>
          <p:cNvPr id="28" name="Rechteck 27">
            <a:extLst>
              <a:ext uri="{FF2B5EF4-FFF2-40B4-BE49-F238E27FC236}">
                <a16:creationId xmlns:a16="http://schemas.microsoft.com/office/drawing/2014/main" id="{276CB09E-FE2B-46D4-8F2E-9C1E18E46B86}"/>
              </a:ext>
            </a:extLst>
          </p:cNvPr>
          <p:cNvSpPr/>
          <p:nvPr/>
        </p:nvSpPr>
        <p:spPr>
          <a:xfrm>
            <a:off x="7760788" y="1595810"/>
            <a:ext cx="3000994" cy="903493"/>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de-DE" sz="2800" dirty="0"/>
              <a:t>Person {</a:t>
            </a:r>
            <a:r>
              <a:rPr lang="de-DE" sz="2800" dirty="0" err="1"/>
              <a:t>abstract</a:t>
            </a:r>
            <a:r>
              <a:rPr lang="de-DE" sz="2800" dirty="0"/>
              <a:t>}</a:t>
            </a:r>
          </a:p>
        </p:txBody>
      </p:sp>
      <p:sp>
        <p:nvSpPr>
          <p:cNvPr id="10" name="Rechteck 9">
            <a:extLst>
              <a:ext uri="{FF2B5EF4-FFF2-40B4-BE49-F238E27FC236}">
                <a16:creationId xmlns:a16="http://schemas.microsoft.com/office/drawing/2014/main" id="{A2FBBED6-944A-48F2-8C3A-8C2A3BA51677}"/>
              </a:ext>
            </a:extLst>
          </p:cNvPr>
          <p:cNvSpPr/>
          <p:nvPr/>
        </p:nvSpPr>
        <p:spPr>
          <a:xfrm>
            <a:off x="3156655" y="3327767"/>
            <a:ext cx="2146556" cy="903493"/>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de-DE" sz="2800" dirty="0"/>
              <a:t>Studierender</a:t>
            </a:r>
          </a:p>
        </p:txBody>
      </p:sp>
      <p:sp>
        <p:nvSpPr>
          <p:cNvPr id="11" name="Rechteck 10">
            <a:extLst>
              <a:ext uri="{FF2B5EF4-FFF2-40B4-BE49-F238E27FC236}">
                <a16:creationId xmlns:a16="http://schemas.microsoft.com/office/drawing/2014/main" id="{8F01A859-3B19-4364-963A-9A8D93EC792C}"/>
              </a:ext>
            </a:extLst>
          </p:cNvPr>
          <p:cNvSpPr/>
          <p:nvPr/>
        </p:nvSpPr>
        <p:spPr>
          <a:xfrm>
            <a:off x="838200" y="3341107"/>
            <a:ext cx="2002382" cy="903493"/>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de-DE" sz="2800" dirty="0"/>
              <a:t>Angestellter</a:t>
            </a:r>
          </a:p>
        </p:txBody>
      </p:sp>
      <p:sp>
        <p:nvSpPr>
          <p:cNvPr id="14" name="Rechteck 13">
            <a:extLst>
              <a:ext uri="{FF2B5EF4-FFF2-40B4-BE49-F238E27FC236}">
                <a16:creationId xmlns:a16="http://schemas.microsoft.com/office/drawing/2014/main" id="{02B4661D-6AF6-4830-B2AD-DABAB30AC505}"/>
              </a:ext>
            </a:extLst>
          </p:cNvPr>
          <p:cNvSpPr/>
          <p:nvPr/>
        </p:nvSpPr>
        <p:spPr>
          <a:xfrm>
            <a:off x="9424847" y="3341107"/>
            <a:ext cx="2146556" cy="903493"/>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de-DE" sz="2800" dirty="0"/>
              <a:t>Studierender</a:t>
            </a:r>
          </a:p>
        </p:txBody>
      </p:sp>
      <p:sp>
        <p:nvSpPr>
          <p:cNvPr id="15" name="Rechteck 14">
            <a:extLst>
              <a:ext uri="{FF2B5EF4-FFF2-40B4-BE49-F238E27FC236}">
                <a16:creationId xmlns:a16="http://schemas.microsoft.com/office/drawing/2014/main" id="{D04BAF61-3C24-47DC-BFC1-E4F91410EC4F}"/>
              </a:ext>
            </a:extLst>
          </p:cNvPr>
          <p:cNvSpPr/>
          <p:nvPr/>
        </p:nvSpPr>
        <p:spPr>
          <a:xfrm>
            <a:off x="7106392" y="3354447"/>
            <a:ext cx="2002382" cy="903493"/>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de-DE" sz="2800" dirty="0"/>
              <a:t>Angestellter</a:t>
            </a:r>
          </a:p>
        </p:txBody>
      </p:sp>
      <p:grpSp>
        <p:nvGrpSpPr>
          <p:cNvPr id="16" name="Gruppieren 15">
            <a:extLst>
              <a:ext uri="{FF2B5EF4-FFF2-40B4-BE49-F238E27FC236}">
                <a16:creationId xmlns:a16="http://schemas.microsoft.com/office/drawing/2014/main" id="{14CC662B-92F2-4102-A5B4-64C7C0ECF3FF}"/>
              </a:ext>
            </a:extLst>
          </p:cNvPr>
          <p:cNvGrpSpPr/>
          <p:nvPr/>
        </p:nvGrpSpPr>
        <p:grpSpPr>
          <a:xfrm rot="4189353">
            <a:off x="8972899" y="2703755"/>
            <a:ext cx="572648" cy="196318"/>
            <a:chOff x="6867354" y="2637887"/>
            <a:chExt cx="555036" cy="189665"/>
          </a:xfrm>
        </p:grpSpPr>
        <p:sp>
          <p:nvSpPr>
            <p:cNvPr id="17" name="Gleichschenkliges Dreieck 16">
              <a:extLst>
                <a:ext uri="{FF2B5EF4-FFF2-40B4-BE49-F238E27FC236}">
                  <a16:creationId xmlns:a16="http://schemas.microsoft.com/office/drawing/2014/main" id="{4179E9DA-9EBC-4670-8B83-80D50DE2C8A5}"/>
                </a:ext>
              </a:extLst>
            </p:cNvPr>
            <p:cNvSpPr/>
            <p:nvPr/>
          </p:nvSpPr>
          <p:spPr>
            <a:xfrm rot="17396180">
              <a:off x="6935299" y="2569942"/>
              <a:ext cx="179096" cy="314986"/>
            </a:xfrm>
            <a:prstGeom prst="triangl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18" name="Gerader Verbinder 17">
              <a:extLst>
                <a:ext uri="{FF2B5EF4-FFF2-40B4-BE49-F238E27FC236}">
                  <a16:creationId xmlns:a16="http://schemas.microsoft.com/office/drawing/2014/main" id="{2A11D3EB-7FE8-4016-B444-C1CE56D4FE13}"/>
                </a:ext>
              </a:extLst>
            </p:cNvPr>
            <p:cNvCxnSpPr>
              <a:cxnSpLocks/>
              <a:stCxn id="17" idx="3"/>
            </p:cNvCxnSpPr>
            <p:nvPr/>
          </p:nvCxnSpPr>
          <p:spPr>
            <a:xfrm rot="17410647">
              <a:off x="7293697" y="2698859"/>
              <a:ext cx="0" cy="257386"/>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6" name="Verbinder: gewinkelt 5">
            <a:extLst>
              <a:ext uri="{FF2B5EF4-FFF2-40B4-BE49-F238E27FC236}">
                <a16:creationId xmlns:a16="http://schemas.microsoft.com/office/drawing/2014/main" id="{735F8D3B-53BC-4B13-A662-423C51D0F490}"/>
              </a:ext>
            </a:extLst>
          </p:cNvPr>
          <p:cNvCxnSpPr>
            <a:stCxn id="11" idx="0"/>
            <a:endCxn id="10" idx="0"/>
          </p:cNvCxnSpPr>
          <p:nvPr/>
        </p:nvCxnSpPr>
        <p:spPr>
          <a:xfrm rot="5400000" flipH="1" flipV="1">
            <a:off x="3027992" y="2139166"/>
            <a:ext cx="13340" cy="2390542"/>
          </a:xfrm>
          <a:prstGeom prst="bentConnector3">
            <a:avLst>
              <a:gd name="adj1" fmla="val 1813643"/>
            </a:avLst>
          </a:prstGeom>
        </p:spPr>
        <p:style>
          <a:lnRef idx="1">
            <a:schemeClr val="accent1"/>
          </a:lnRef>
          <a:fillRef idx="0">
            <a:schemeClr val="accent1"/>
          </a:fillRef>
          <a:effectRef idx="0">
            <a:schemeClr val="accent1"/>
          </a:effectRef>
          <a:fontRef idx="minor">
            <a:schemeClr val="tx1"/>
          </a:fontRef>
        </p:style>
      </p:cxnSp>
      <p:cxnSp>
        <p:nvCxnSpPr>
          <p:cNvPr id="19" name="Verbinder: gewinkelt 18">
            <a:extLst>
              <a:ext uri="{FF2B5EF4-FFF2-40B4-BE49-F238E27FC236}">
                <a16:creationId xmlns:a16="http://schemas.microsoft.com/office/drawing/2014/main" id="{7AF5BEC7-D3B9-413D-95E5-2F8A451BF418}"/>
              </a:ext>
            </a:extLst>
          </p:cNvPr>
          <p:cNvCxnSpPr>
            <a:stCxn id="15" idx="0"/>
            <a:endCxn id="14" idx="0"/>
          </p:cNvCxnSpPr>
          <p:nvPr/>
        </p:nvCxnSpPr>
        <p:spPr>
          <a:xfrm rot="5400000" flipH="1" flipV="1">
            <a:off x="9296184" y="2152506"/>
            <a:ext cx="13340" cy="2390542"/>
          </a:xfrm>
          <a:prstGeom prst="bentConnector3">
            <a:avLst>
              <a:gd name="adj1" fmla="val 1813643"/>
            </a:avLst>
          </a:prstGeom>
        </p:spPr>
        <p:style>
          <a:lnRef idx="1">
            <a:schemeClr val="accent1"/>
          </a:lnRef>
          <a:fillRef idx="0">
            <a:schemeClr val="accent1"/>
          </a:fillRef>
          <a:effectRef idx="0">
            <a:schemeClr val="accent1"/>
          </a:effectRef>
          <a:fontRef idx="minor">
            <a:schemeClr val="tx1"/>
          </a:fontRef>
        </p:style>
      </p:cxnSp>
      <p:sp>
        <p:nvSpPr>
          <p:cNvPr id="25" name="Textfeld 24">
            <a:extLst>
              <a:ext uri="{FF2B5EF4-FFF2-40B4-BE49-F238E27FC236}">
                <a16:creationId xmlns:a16="http://schemas.microsoft.com/office/drawing/2014/main" id="{5B1C7AC5-6F26-4575-93E9-6486F80AB4D1}"/>
              </a:ext>
            </a:extLst>
          </p:cNvPr>
          <p:cNvSpPr txBox="1"/>
          <p:nvPr/>
        </p:nvSpPr>
        <p:spPr>
          <a:xfrm>
            <a:off x="838200" y="4775200"/>
            <a:ext cx="4465011" cy="1815882"/>
          </a:xfrm>
          <a:prstGeom prst="rect">
            <a:avLst/>
          </a:prstGeom>
          <a:noFill/>
        </p:spPr>
        <p:txBody>
          <a:bodyPr wrap="square" rtlCol="0">
            <a:spAutoFit/>
          </a:bodyPr>
          <a:lstStyle/>
          <a:p>
            <a:r>
              <a:rPr lang="de-DE" sz="2800" dirty="0"/>
              <a:t>Konkrete Oberklasse</a:t>
            </a:r>
          </a:p>
          <a:p>
            <a:pPr marL="285750" indent="-285750">
              <a:buFont typeface="Arial" panose="020B0604020202020204" pitchFamily="34" charset="0"/>
              <a:buChar char="•"/>
            </a:pPr>
            <a:r>
              <a:rPr lang="de-DE" sz="2800" dirty="0"/>
              <a:t>Es gibt Personen, die weder Angestellter noch Studierender sind.</a:t>
            </a:r>
          </a:p>
        </p:txBody>
      </p:sp>
      <p:sp>
        <p:nvSpPr>
          <p:cNvPr id="32" name="Textfeld 31">
            <a:extLst>
              <a:ext uri="{FF2B5EF4-FFF2-40B4-BE49-F238E27FC236}">
                <a16:creationId xmlns:a16="http://schemas.microsoft.com/office/drawing/2014/main" id="{0851A43D-D4A6-401D-9C70-38DA725DF60F}"/>
              </a:ext>
            </a:extLst>
          </p:cNvPr>
          <p:cNvSpPr txBox="1"/>
          <p:nvPr/>
        </p:nvSpPr>
        <p:spPr>
          <a:xfrm>
            <a:off x="7106392" y="4775200"/>
            <a:ext cx="4465011" cy="1815882"/>
          </a:xfrm>
          <a:prstGeom prst="rect">
            <a:avLst/>
          </a:prstGeom>
          <a:noFill/>
        </p:spPr>
        <p:txBody>
          <a:bodyPr wrap="square" rtlCol="0">
            <a:spAutoFit/>
          </a:bodyPr>
          <a:lstStyle/>
          <a:p>
            <a:r>
              <a:rPr lang="de-DE" sz="2800" dirty="0">
                <a:hlinkClick r:id="rId2"/>
              </a:rPr>
              <a:t>Abstrakte Oberklasse</a:t>
            </a:r>
            <a:endParaRPr lang="de-DE" sz="2800" dirty="0"/>
          </a:p>
          <a:p>
            <a:pPr marL="285750" indent="-285750">
              <a:buFont typeface="Arial" panose="020B0604020202020204" pitchFamily="34" charset="0"/>
              <a:buChar char="•"/>
            </a:pPr>
            <a:r>
              <a:rPr lang="de-DE" sz="2800" dirty="0"/>
              <a:t>Jede Person ist entweder Angestellter oder Studierender.</a:t>
            </a:r>
          </a:p>
        </p:txBody>
      </p:sp>
    </p:spTree>
    <p:extLst>
      <p:ext uri="{BB962C8B-B14F-4D97-AF65-F5344CB8AC3E}">
        <p14:creationId xmlns:p14="http://schemas.microsoft.com/office/powerpoint/2010/main" val="27199699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01BEC5F-B1AA-42EA-B5EC-58DC0432B56B}"/>
              </a:ext>
            </a:extLst>
          </p:cNvPr>
          <p:cNvSpPr>
            <a:spLocks noGrp="1"/>
          </p:cNvSpPr>
          <p:nvPr>
            <p:ph type="title"/>
          </p:nvPr>
        </p:nvSpPr>
        <p:spPr>
          <a:xfrm>
            <a:off x="838200" y="365125"/>
            <a:ext cx="10515600" cy="732155"/>
          </a:xfrm>
        </p:spPr>
        <p:txBody>
          <a:bodyPr/>
          <a:lstStyle/>
          <a:p>
            <a:r>
              <a:rPr lang="de-DE" b="1" dirty="0"/>
              <a:t>UML</a:t>
            </a:r>
          </a:p>
        </p:txBody>
      </p:sp>
      <p:sp>
        <p:nvSpPr>
          <p:cNvPr id="3" name="Inhaltsplatzhalter 2">
            <a:extLst>
              <a:ext uri="{FF2B5EF4-FFF2-40B4-BE49-F238E27FC236}">
                <a16:creationId xmlns:a16="http://schemas.microsoft.com/office/drawing/2014/main" id="{C5298C59-EB27-48E1-BA33-0EC8E32454A0}"/>
              </a:ext>
            </a:extLst>
          </p:cNvPr>
          <p:cNvSpPr>
            <a:spLocks noGrp="1"/>
          </p:cNvSpPr>
          <p:nvPr>
            <p:ph idx="1"/>
          </p:nvPr>
        </p:nvSpPr>
        <p:spPr>
          <a:xfrm>
            <a:off x="838200" y="1097280"/>
            <a:ext cx="10515600" cy="452845"/>
          </a:xfrm>
        </p:spPr>
        <p:txBody>
          <a:bodyPr>
            <a:normAutofit lnSpcReduction="10000"/>
          </a:bodyPr>
          <a:lstStyle/>
          <a:p>
            <a:pPr marL="0" indent="0">
              <a:buNone/>
            </a:pPr>
            <a:r>
              <a:rPr lang="de-DE" b="1" dirty="0"/>
              <a:t>Multiplizitäten</a:t>
            </a:r>
          </a:p>
        </p:txBody>
      </p:sp>
      <p:sp>
        <p:nvSpPr>
          <p:cNvPr id="4" name="Rechteck 3">
            <a:extLst>
              <a:ext uri="{FF2B5EF4-FFF2-40B4-BE49-F238E27FC236}">
                <a16:creationId xmlns:a16="http://schemas.microsoft.com/office/drawing/2014/main" id="{063DADE4-0BC4-4CC6-89E0-A1FF70F58DDD}"/>
              </a:ext>
            </a:extLst>
          </p:cNvPr>
          <p:cNvSpPr/>
          <p:nvPr/>
        </p:nvSpPr>
        <p:spPr>
          <a:xfrm>
            <a:off x="838200" y="1857829"/>
            <a:ext cx="859971" cy="452845"/>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de-DE" sz="3200" dirty="0"/>
              <a:t>A</a:t>
            </a:r>
          </a:p>
        </p:txBody>
      </p:sp>
      <p:sp>
        <p:nvSpPr>
          <p:cNvPr id="21" name="Rechteck 20">
            <a:extLst>
              <a:ext uri="{FF2B5EF4-FFF2-40B4-BE49-F238E27FC236}">
                <a16:creationId xmlns:a16="http://schemas.microsoft.com/office/drawing/2014/main" id="{5E210339-29DE-46D7-8953-DA00D49D15D6}"/>
              </a:ext>
            </a:extLst>
          </p:cNvPr>
          <p:cNvSpPr/>
          <p:nvPr/>
        </p:nvSpPr>
        <p:spPr>
          <a:xfrm>
            <a:off x="2950028" y="1857829"/>
            <a:ext cx="859971" cy="452845"/>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de-DE" sz="3200" dirty="0"/>
              <a:t>B</a:t>
            </a:r>
          </a:p>
        </p:txBody>
      </p:sp>
      <p:cxnSp>
        <p:nvCxnSpPr>
          <p:cNvPr id="7" name="Gerader Verbinder 6">
            <a:extLst>
              <a:ext uri="{FF2B5EF4-FFF2-40B4-BE49-F238E27FC236}">
                <a16:creationId xmlns:a16="http://schemas.microsoft.com/office/drawing/2014/main" id="{3728CA27-C26D-4770-B860-8DCAACA1A192}"/>
              </a:ext>
            </a:extLst>
          </p:cNvPr>
          <p:cNvCxnSpPr>
            <a:stCxn id="4" idx="3"/>
            <a:endCxn id="21" idx="1"/>
          </p:cNvCxnSpPr>
          <p:nvPr/>
        </p:nvCxnSpPr>
        <p:spPr>
          <a:xfrm>
            <a:off x="1698171" y="2084252"/>
            <a:ext cx="1251857" cy="0"/>
          </a:xfrm>
          <a:prstGeom prst="line">
            <a:avLst/>
          </a:prstGeom>
          <a:ln w="31750"/>
        </p:spPr>
        <p:style>
          <a:lnRef idx="1">
            <a:schemeClr val="accent1"/>
          </a:lnRef>
          <a:fillRef idx="0">
            <a:schemeClr val="accent1"/>
          </a:fillRef>
          <a:effectRef idx="0">
            <a:schemeClr val="accent1"/>
          </a:effectRef>
          <a:fontRef idx="minor">
            <a:schemeClr val="tx1"/>
          </a:fontRef>
        </p:style>
      </p:cxnSp>
      <p:sp>
        <p:nvSpPr>
          <p:cNvPr id="8" name="Textfeld 7">
            <a:extLst>
              <a:ext uri="{FF2B5EF4-FFF2-40B4-BE49-F238E27FC236}">
                <a16:creationId xmlns:a16="http://schemas.microsoft.com/office/drawing/2014/main" id="{9EBAB399-566A-460F-A3D8-317703F79D87}"/>
              </a:ext>
            </a:extLst>
          </p:cNvPr>
          <p:cNvSpPr txBox="1"/>
          <p:nvPr/>
        </p:nvSpPr>
        <p:spPr>
          <a:xfrm>
            <a:off x="1698171" y="1703978"/>
            <a:ext cx="319315" cy="369332"/>
          </a:xfrm>
          <a:prstGeom prst="rect">
            <a:avLst/>
          </a:prstGeom>
          <a:noFill/>
        </p:spPr>
        <p:txBody>
          <a:bodyPr wrap="square" rtlCol="0">
            <a:spAutoFit/>
          </a:bodyPr>
          <a:lstStyle/>
          <a:p>
            <a:r>
              <a:rPr lang="de-DE" dirty="0"/>
              <a:t>1</a:t>
            </a:r>
          </a:p>
        </p:txBody>
      </p:sp>
      <p:sp>
        <p:nvSpPr>
          <p:cNvPr id="26" name="Textfeld 25">
            <a:extLst>
              <a:ext uri="{FF2B5EF4-FFF2-40B4-BE49-F238E27FC236}">
                <a16:creationId xmlns:a16="http://schemas.microsoft.com/office/drawing/2014/main" id="{D0CC458A-2CE4-4A34-B72D-395EF5AE28EF}"/>
              </a:ext>
            </a:extLst>
          </p:cNvPr>
          <p:cNvSpPr txBox="1"/>
          <p:nvPr/>
        </p:nvSpPr>
        <p:spPr>
          <a:xfrm>
            <a:off x="2630713" y="1715554"/>
            <a:ext cx="319315" cy="369332"/>
          </a:xfrm>
          <a:prstGeom prst="rect">
            <a:avLst/>
          </a:prstGeom>
          <a:noFill/>
        </p:spPr>
        <p:txBody>
          <a:bodyPr wrap="square" rtlCol="0">
            <a:spAutoFit/>
          </a:bodyPr>
          <a:lstStyle/>
          <a:p>
            <a:r>
              <a:rPr lang="de-DE" dirty="0"/>
              <a:t>1</a:t>
            </a:r>
          </a:p>
        </p:txBody>
      </p:sp>
      <p:sp>
        <p:nvSpPr>
          <p:cNvPr id="27" name="Rechteck 26">
            <a:extLst>
              <a:ext uri="{FF2B5EF4-FFF2-40B4-BE49-F238E27FC236}">
                <a16:creationId xmlns:a16="http://schemas.microsoft.com/office/drawing/2014/main" id="{056C36EB-6401-4AD2-8A03-B97F2D76EF07}"/>
              </a:ext>
            </a:extLst>
          </p:cNvPr>
          <p:cNvSpPr/>
          <p:nvPr/>
        </p:nvSpPr>
        <p:spPr>
          <a:xfrm>
            <a:off x="838200" y="2976155"/>
            <a:ext cx="859971" cy="452845"/>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de-DE" sz="3200" dirty="0"/>
              <a:t>A</a:t>
            </a:r>
          </a:p>
        </p:txBody>
      </p:sp>
      <p:sp>
        <p:nvSpPr>
          <p:cNvPr id="33" name="Rechteck 32">
            <a:extLst>
              <a:ext uri="{FF2B5EF4-FFF2-40B4-BE49-F238E27FC236}">
                <a16:creationId xmlns:a16="http://schemas.microsoft.com/office/drawing/2014/main" id="{7F43F34E-8B04-484A-8612-67AD3FDBA21F}"/>
              </a:ext>
            </a:extLst>
          </p:cNvPr>
          <p:cNvSpPr/>
          <p:nvPr/>
        </p:nvSpPr>
        <p:spPr>
          <a:xfrm>
            <a:off x="2950028" y="2976155"/>
            <a:ext cx="859971" cy="452845"/>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de-DE" sz="3200" dirty="0"/>
              <a:t>B</a:t>
            </a:r>
          </a:p>
        </p:txBody>
      </p:sp>
      <p:cxnSp>
        <p:nvCxnSpPr>
          <p:cNvPr id="34" name="Gerader Verbinder 33">
            <a:extLst>
              <a:ext uri="{FF2B5EF4-FFF2-40B4-BE49-F238E27FC236}">
                <a16:creationId xmlns:a16="http://schemas.microsoft.com/office/drawing/2014/main" id="{3ED060BA-147D-46A1-A53A-A1D04BBDF6F4}"/>
              </a:ext>
            </a:extLst>
          </p:cNvPr>
          <p:cNvCxnSpPr>
            <a:stCxn id="27" idx="3"/>
            <a:endCxn id="33" idx="1"/>
          </p:cNvCxnSpPr>
          <p:nvPr/>
        </p:nvCxnSpPr>
        <p:spPr>
          <a:xfrm>
            <a:off x="1698171" y="3202578"/>
            <a:ext cx="1251857" cy="0"/>
          </a:xfrm>
          <a:prstGeom prst="line">
            <a:avLst/>
          </a:prstGeom>
          <a:ln w="31750"/>
        </p:spPr>
        <p:style>
          <a:lnRef idx="1">
            <a:schemeClr val="accent1"/>
          </a:lnRef>
          <a:fillRef idx="0">
            <a:schemeClr val="accent1"/>
          </a:fillRef>
          <a:effectRef idx="0">
            <a:schemeClr val="accent1"/>
          </a:effectRef>
          <a:fontRef idx="minor">
            <a:schemeClr val="tx1"/>
          </a:fontRef>
        </p:style>
      </p:cxnSp>
      <p:sp>
        <p:nvSpPr>
          <p:cNvPr id="35" name="Textfeld 34">
            <a:extLst>
              <a:ext uri="{FF2B5EF4-FFF2-40B4-BE49-F238E27FC236}">
                <a16:creationId xmlns:a16="http://schemas.microsoft.com/office/drawing/2014/main" id="{03D00CCB-3447-482B-8925-6775EBBF1E9B}"/>
              </a:ext>
            </a:extLst>
          </p:cNvPr>
          <p:cNvSpPr txBox="1"/>
          <p:nvPr/>
        </p:nvSpPr>
        <p:spPr>
          <a:xfrm>
            <a:off x="1698171" y="2822304"/>
            <a:ext cx="319315" cy="369332"/>
          </a:xfrm>
          <a:prstGeom prst="rect">
            <a:avLst/>
          </a:prstGeom>
          <a:noFill/>
        </p:spPr>
        <p:txBody>
          <a:bodyPr wrap="square" rtlCol="0">
            <a:spAutoFit/>
          </a:bodyPr>
          <a:lstStyle/>
          <a:p>
            <a:r>
              <a:rPr lang="de-DE" dirty="0"/>
              <a:t>1</a:t>
            </a:r>
          </a:p>
        </p:txBody>
      </p:sp>
      <p:sp>
        <p:nvSpPr>
          <p:cNvPr id="36" name="Textfeld 35">
            <a:extLst>
              <a:ext uri="{FF2B5EF4-FFF2-40B4-BE49-F238E27FC236}">
                <a16:creationId xmlns:a16="http://schemas.microsoft.com/office/drawing/2014/main" id="{F6038744-D45A-405C-AFF6-2B6D9BAA9CFC}"/>
              </a:ext>
            </a:extLst>
          </p:cNvPr>
          <p:cNvSpPr txBox="1"/>
          <p:nvPr/>
        </p:nvSpPr>
        <p:spPr>
          <a:xfrm>
            <a:off x="2380343" y="2833880"/>
            <a:ext cx="569685" cy="369332"/>
          </a:xfrm>
          <a:prstGeom prst="rect">
            <a:avLst/>
          </a:prstGeom>
          <a:noFill/>
        </p:spPr>
        <p:txBody>
          <a:bodyPr wrap="square" rtlCol="0">
            <a:spAutoFit/>
          </a:bodyPr>
          <a:lstStyle/>
          <a:p>
            <a:r>
              <a:rPr lang="de-DE" dirty="0"/>
              <a:t>1..*</a:t>
            </a:r>
          </a:p>
        </p:txBody>
      </p:sp>
      <p:sp>
        <p:nvSpPr>
          <p:cNvPr id="47" name="Rechteck 46">
            <a:extLst>
              <a:ext uri="{FF2B5EF4-FFF2-40B4-BE49-F238E27FC236}">
                <a16:creationId xmlns:a16="http://schemas.microsoft.com/office/drawing/2014/main" id="{28791B9B-AF5D-4E07-83D3-E4CD54D7B180}"/>
              </a:ext>
            </a:extLst>
          </p:cNvPr>
          <p:cNvSpPr/>
          <p:nvPr/>
        </p:nvSpPr>
        <p:spPr>
          <a:xfrm>
            <a:off x="838200" y="4094481"/>
            <a:ext cx="859971" cy="452845"/>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de-DE" sz="3200" dirty="0"/>
              <a:t>A</a:t>
            </a:r>
          </a:p>
        </p:txBody>
      </p:sp>
      <p:sp>
        <p:nvSpPr>
          <p:cNvPr id="48" name="Rechteck 47">
            <a:extLst>
              <a:ext uri="{FF2B5EF4-FFF2-40B4-BE49-F238E27FC236}">
                <a16:creationId xmlns:a16="http://schemas.microsoft.com/office/drawing/2014/main" id="{3BD5E48C-5ADE-4FC4-8695-8B7B90CD22C0}"/>
              </a:ext>
            </a:extLst>
          </p:cNvPr>
          <p:cNvSpPr/>
          <p:nvPr/>
        </p:nvSpPr>
        <p:spPr>
          <a:xfrm>
            <a:off x="2950028" y="4094481"/>
            <a:ext cx="859971" cy="452845"/>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de-DE" sz="3200" dirty="0"/>
              <a:t>B</a:t>
            </a:r>
          </a:p>
        </p:txBody>
      </p:sp>
      <p:cxnSp>
        <p:nvCxnSpPr>
          <p:cNvPr id="49" name="Gerader Verbinder 48">
            <a:extLst>
              <a:ext uri="{FF2B5EF4-FFF2-40B4-BE49-F238E27FC236}">
                <a16:creationId xmlns:a16="http://schemas.microsoft.com/office/drawing/2014/main" id="{54ECF00B-D0FE-4266-B134-10765B771679}"/>
              </a:ext>
            </a:extLst>
          </p:cNvPr>
          <p:cNvCxnSpPr>
            <a:stCxn id="47" idx="3"/>
            <a:endCxn id="48" idx="1"/>
          </p:cNvCxnSpPr>
          <p:nvPr/>
        </p:nvCxnSpPr>
        <p:spPr>
          <a:xfrm>
            <a:off x="1698171" y="4320904"/>
            <a:ext cx="1251857" cy="0"/>
          </a:xfrm>
          <a:prstGeom prst="line">
            <a:avLst/>
          </a:prstGeom>
          <a:ln w="31750"/>
        </p:spPr>
        <p:style>
          <a:lnRef idx="1">
            <a:schemeClr val="accent1"/>
          </a:lnRef>
          <a:fillRef idx="0">
            <a:schemeClr val="accent1"/>
          </a:fillRef>
          <a:effectRef idx="0">
            <a:schemeClr val="accent1"/>
          </a:effectRef>
          <a:fontRef idx="minor">
            <a:schemeClr val="tx1"/>
          </a:fontRef>
        </p:style>
      </p:cxnSp>
      <p:sp>
        <p:nvSpPr>
          <p:cNvPr id="50" name="Textfeld 49">
            <a:extLst>
              <a:ext uri="{FF2B5EF4-FFF2-40B4-BE49-F238E27FC236}">
                <a16:creationId xmlns:a16="http://schemas.microsoft.com/office/drawing/2014/main" id="{61D539DE-C028-4464-B974-8EF3DDB72C55}"/>
              </a:ext>
            </a:extLst>
          </p:cNvPr>
          <p:cNvSpPr txBox="1"/>
          <p:nvPr/>
        </p:nvSpPr>
        <p:spPr>
          <a:xfrm>
            <a:off x="1698171" y="3940630"/>
            <a:ext cx="319315" cy="369332"/>
          </a:xfrm>
          <a:prstGeom prst="rect">
            <a:avLst/>
          </a:prstGeom>
          <a:noFill/>
        </p:spPr>
        <p:txBody>
          <a:bodyPr wrap="square" rtlCol="0">
            <a:spAutoFit/>
          </a:bodyPr>
          <a:lstStyle/>
          <a:p>
            <a:r>
              <a:rPr lang="de-DE" dirty="0"/>
              <a:t>1</a:t>
            </a:r>
          </a:p>
        </p:txBody>
      </p:sp>
      <p:sp>
        <p:nvSpPr>
          <p:cNvPr id="51" name="Textfeld 50">
            <a:extLst>
              <a:ext uri="{FF2B5EF4-FFF2-40B4-BE49-F238E27FC236}">
                <a16:creationId xmlns:a16="http://schemas.microsoft.com/office/drawing/2014/main" id="{FEDD0005-98D0-4950-BE68-48C759DB192F}"/>
              </a:ext>
            </a:extLst>
          </p:cNvPr>
          <p:cNvSpPr txBox="1"/>
          <p:nvPr/>
        </p:nvSpPr>
        <p:spPr>
          <a:xfrm>
            <a:off x="2380343" y="3952206"/>
            <a:ext cx="569685" cy="369332"/>
          </a:xfrm>
          <a:prstGeom prst="rect">
            <a:avLst/>
          </a:prstGeom>
          <a:noFill/>
        </p:spPr>
        <p:txBody>
          <a:bodyPr wrap="square" rtlCol="0">
            <a:spAutoFit/>
          </a:bodyPr>
          <a:lstStyle/>
          <a:p>
            <a:r>
              <a:rPr lang="de-DE" dirty="0"/>
              <a:t>0..1</a:t>
            </a:r>
          </a:p>
        </p:txBody>
      </p:sp>
      <p:sp>
        <p:nvSpPr>
          <p:cNvPr id="52" name="Rechteck 51">
            <a:extLst>
              <a:ext uri="{FF2B5EF4-FFF2-40B4-BE49-F238E27FC236}">
                <a16:creationId xmlns:a16="http://schemas.microsoft.com/office/drawing/2014/main" id="{2C28C35C-AA3B-43D0-BEB0-F7EA9821A733}"/>
              </a:ext>
            </a:extLst>
          </p:cNvPr>
          <p:cNvSpPr/>
          <p:nvPr/>
        </p:nvSpPr>
        <p:spPr>
          <a:xfrm>
            <a:off x="838200" y="5201231"/>
            <a:ext cx="859971" cy="452845"/>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de-DE" sz="3200" dirty="0"/>
              <a:t>A</a:t>
            </a:r>
          </a:p>
        </p:txBody>
      </p:sp>
      <p:sp>
        <p:nvSpPr>
          <p:cNvPr id="53" name="Rechteck 52">
            <a:extLst>
              <a:ext uri="{FF2B5EF4-FFF2-40B4-BE49-F238E27FC236}">
                <a16:creationId xmlns:a16="http://schemas.microsoft.com/office/drawing/2014/main" id="{320C195A-94F8-40D2-A5CB-B4D0776FF706}"/>
              </a:ext>
            </a:extLst>
          </p:cNvPr>
          <p:cNvSpPr/>
          <p:nvPr/>
        </p:nvSpPr>
        <p:spPr>
          <a:xfrm>
            <a:off x="2950028" y="5201231"/>
            <a:ext cx="859971" cy="452845"/>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de-DE" sz="3200" dirty="0"/>
              <a:t>B</a:t>
            </a:r>
          </a:p>
        </p:txBody>
      </p:sp>
      <p:cxnSp>
        <p:nvCxnSpPr>
          <p:cNvPr id="54" name="Gerader Verbinder 53">
            <a:extLst>
              <a:ext uri="{FF2B5EF4-FFF2-40B4-BE49-F238E27FC236}">
                <a16:creationId xmlns:a16="http://schemas.microsoft.com/office/drawing/2014/main" id="{80618D2C-2E28-438C-BEFA-2F6D31E0CF52}"/>
              </a:ext>
            </a:extLst>
          </p:cNvPr>
          <p:cNvCxnSpPr>
            <a:stCxn id="52" idx="3"/>
            <a:endCxn id="53" idx="1"/>
          </p:cNvCxnSpPr>
          <p:nvPr/>
        </p:nvCxnSpPr>
        <p:spPr>
          <a:xfrm>
            <a:off x="1698171" y="5427654"/>
            <a:ext cx="1251857" cy="0"/>
          </a:xfrm>
          <a:prstGeom prst="line">
            <a:avLst/>
          </a:prstGeom>
          <a:ln w="31750"/>
        </p:spPr>
        <p:style>
          <a:lnRef idx="1">
            <a:schemeClr val="accent1"/>
          </a:lnRef>
          <a:fillRef idx="0">
            <a:schemeClr val="accent1"/>
          </a:fillRef>
          <a:effectRef idx="0">
            <a:schemeClr val="accent1"/>
          </a:effectRef>
          <a:fontRef idx="minor">
            <a:schemeClr val="tx1"/>
          </a:fontRef>
        </p:style>
      </p:cxnSp>
      <p:sp>
        <p:nvSpPr>
          <p:cNvPr id="55" name="Textfeld 54">
            <a:extLst>
              <a:ext uri="{FF2B5EF4-FFF2-40B4-BE49-F238E27FC236}">
                <a16:creationId xmlns:a16="http://schemas.microsoft.com/office/drawing/2014/main" id="{9C7128E6-3AE8-4B8B-8A0E-76F0C4BEB184}"/>
              </a:ext>
            </a:extLst>
          </p:cNvPr>
          <p:cNvSpPr txBox="1"/>
          <p:nvPr/>
        </p:nvSpPr>
        <p:spPr>
          <a:xfrm>
            <a:off x="1698171" y="5047380"/>
            <a:ext cx="319315" cy="369332"/>
          </a:xfrm>
          <a:prstGeom prst="rect">
            <a:avLst/>
          </a:prstGeom>
          <a:noFill/>
        </p:spPr>
        <p:txBody>
          <a:bodyPr wrap="square" rtlCol="0">
            <a:spAutoFit/>
          </a:bodyPr>
          <a:lstStyle/>
          <a:p>
            <a:r>
              <a:rPr lang="de-DE" dirty="0"/>
              <a:t>1</a:t>
            </a:r>
          </a:p>
        </p:txBody>
      </p:sp>
      <p:sp>
        <p:nvSpPr>
          <p:cNvPr id="56" name="Textfeld 55">
            <a:extLst>
              <a:ext uri="{FF2B5EF4-FFF2-40B4-BE49-F238E27FC236}">
                <a16:creationId xmlns:a16="http://schemas.microsoft.com/office/drawing/2014/main" id="{3D42F3A5-F20A-4D31-B70B-3BF0F7FBAB9A}"/>
              </a:ext>
            </a:extLst>
          </p:cNvPr>
          <p:cNvSpPr txBox="1"/>
          <p:nvPr/>
        </p:nvSpPr>
        <p:spPr>
          <a:xfrm>
            <a:off x="2380343" y="5058956"/>
            <a:ext cx="569685" cy="369332"/>
          </a:xfrm>
          <a:prstGeom prst="rect">
            <a:avLst/>
          </a:prstGeom>
          <a:noFill/>
        </p:spPr>
        <p:txBody>
          <a:bodyPr wrap="square" rtlCol="0">
            <a:spAutoFit/>
          </a:bodyPr>
          <a:lstStyle/>
          <a:p>
            <a:r>
              <a:rPr lang="de-DE" dirty="0"/>
              <a:t>0..*</a:t>
            </a:r>
          </a:p>
        </p:txBody>
      </p:sp>
      <p:sp>
        <p:nvSpPr>
          <p:cNvPr id="13" name="Textfeld 12">
            <a:extLst>
              <a:ext uri="{FF2B5EF4-FFF2-40B4-BE49-F238E27FC236}">
                <a16:creationId xmlns:a16="http://schemas.microsoft.com/office/drawing/2014/main" id="{B349E974-DB2C-42F4-8DEB-4580880EAC56}"/>
              </a:ext>
            </a:extLst>
          </p:cNvPr>
          <p:cNvSpPr txBox="1"/>
          <p:nvPr/>
        </p:nvSpPr>
        <p:spPr>
          <a:xfrm>
            <a:off x="4129314" y="1858464"/>
            <a:ext cx="7220857" cy="1077218"/>
          </a:xfrm>
          <a:prstGeom prst="rect">
            <a:avLst/>
          </a:prstGeom>
          <a:noFill/>
        </p:spPr>
        <p:txBody>
          <a:bodyPr wrap="square" rtlCol="0">
            <a:spAutoFit/>
          </a:bodyPr>
          <a:lstStyle/>
          <a:p>
            <a:r>
              <a:rPr lang="de-DE" sz="3200" dirty="0"/>
              <a:t>Ein A ist immer mit genau einem B assoziiert.</a:t>
            </a:r>
          </a:p>
        </p:txBody>
      </p:sp>
      <p:sp>
        <p:nvSpPr>
          <p:cNvPr id="57" name="Textfeld 56">
            <a:extLst>
              <a:ext uri="{FF2B5EF4-FFF2-40B4-BE49-F238E27FC236}">
                <a16:creationId xmlns:a16="http://schemas.microsoft.com/office/drawing/2014/main" id="{2ADA2EDA-0A4E-4825-A536-1B332D3DD8B5}"/>
              </a:ext>
            </a:extLst>
          </p:cNvPr>
          <p:cNvSpPr txBox="1"/>
          <p:nvPr/>
        </p:nvSpPr>
        <p:spPr>
          <a:xfrm>
            <a:off x="4132941" y="2981536"/>
            <a:ext cx="7220857" cy="1077218"/>
          </a:xfrm>
          <a:prstGeom prst="rect">
            <a:avLst/>
          </a:prstGeom>
          <a:noFill/>
        </p:spPr>
        <p:txBody>
          <a:bodyPr wrap="square" rtlCol="0">
            <a:spAutoFit/>
          </a:bodyPr>
          <a:lstStyle/>
          <a:p>
            <a:r>
              <a:rPr lang="de-DE" sz="3200" dirty="0"/>
              <a:t>Ein A ist immer mit einem oder mehreren B assoziiert.</a:t>
            </a:r>
          </a:p>
        </p:txBody>
      </p:sp>
      <p:sp>
        <p:nvSpPr>
          <p:cNvPr id="58" name="Textfeld 57">
            <a:extLst>
              <a:ext uri="{FF2B5EF4-FFF2-40B4-BE49-F238E27FC236}">
                <a16:creationId xmlns:a16="http://schemas.microsoft.com/office/drawing/2014/main" id="{2543ED49-2760-44C8-99F9-4C728201CFE3}"/>
              </a:ext>
            </a:extLst>
          </p:cNvPr>
          <p:cNvSpPr txBox="1"/>
          <p:nvPr/>
        </p:nvSpPr>
        <p:spPr>
          <a:xfrm>
            <a:off x="4129314" y="4094481"/>
            <a:ext cx="6887029" cy="1077218"/>
          </a:xfrm>
          <a:prstGeom prst="rect">
            <a:avLst/>
          </a:prstGeom>
          <a:noFill/>
        </p:spPr>
        <p:txBody>
          <a:bodyPr wrap="square" rtlCol="0">
            <a:spAutoFit/>
          </a:bodyPr>
          <a:lstStyle/>
          <a:p>
            <a:r>
              <a:rPr lang="de-DE" sz="3200" dirty="0"/>
              <a:t>Ein A ist immer mit keinem oder einem B assoziiert.</a:t>
            </a:r>
          </a:p>
        </p:txBody>
      </p:sp>
      <p:sp>
        <p:nvSpPr>
          <p:cNvPr id="59" name="Textfeld 58">
            <a:extLst>
              <a:ext uri="{FF2B5EF4-FFF2-40B4-BE49-F238E27FC236}">
                <a16:creationId xmlns:a16="http://schemas.microsoft.com/office/drawing/2014/main" id="{39A318BE-935A-49CB-9F9A-C5D6F6D1CED7}"/>
              </a:ext>
            </a:extLst>
          </p:cNvPr>
          <p:cNvSpPr txBox="1"/>
          <p:nvPr/>
        </p:nvSpPr>
        <p:spPr>
          <a:xfrm>
            <a:off x="4129313" y="5198587"/>
            <a:ext cx="6887029" cy="1077218"/>
          </a:xfrm>
          <a:prstGeom prst="rect">
            <a:avLst/>
          </a:prstGeom>
          <a:noFill/>
        </p:spPr>
        <p:txBody>
          <a:bodyPr wrap="square" rtlCol="0">
            <a:spAutoFit/>
          </a:bodyPr>
          <a:lstStyle/>
          <a:p>
            <a:r>
              <a:rPr lang="de-DE" sz="3200" dirty="0"/>
              <a:t>Ein A ist immer mit keinem, einem oder mehreren B assoziiert.</a:t>
            </a:r>
          </a:p>
        </p:txBody>
      </p:sp>
    </p:spTree>
    <p:extLst>
      <p:ext uri="{BB962C8B-B14F-4D97-AF65-F5344CB8AC3E}">
        <p14:creationId xmlns:p14="http://schemas.microsoft.com/office/powerpoint/2010/main" val="335126352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01BEC5F-B1AA-42EA-B5EC-58DC0432B56B}"/>
              </a:ext>
            </a:extLst>
          </p:cNvPr>
          <p:cNvSpPr>
            <a:spLocks noGrp="1"/>
          </p:cNvSpPr>
          <p:nvPr>
            <p:ph type="title"/>
          </p:nvPr>
        </p:nvSpPr>
        <p:spPr>
          <a:xfrm>
            <a:off x="838200" y="365125"/>
            <a:ext cx="10515600" cy="732155"/>
          </a:xfrm>
        </p:spPr>
        <p:txBody>
          <a:bodyPr/>
          <a:lstStyle/>
          <a:p>
            <a:r>
              <a:rPr lang="de-DE" b="1" dirty="0"/>
              <a:t>UML</a:t>
            </a:r>
          </a:p>
        </p:txBody>
      </p:sp>
      <p:sp>
        <p:nvSpPr>
          <p:cNvPr id="3" name="Inhaltsplatzhalter 2">
            <a:extLst>
              <a:ext uri="{FF2B5EF4-FFF2-40B4-BE49-F238E27FC236}">
                <a16:creationId xmlns:a16="http://schemas.microsoft.com/office/drawing/2014/main" id="{C5298C59-EB27-48E1-BA33-0EC8E32454A0}"/>
              </a:ext>
            </a:extLst>
          </p:cNvPr>
          <p:cNvSpPr>
            <a:spLocks noGrp="1"/>
          </p:cNvSpPr>
          <p:nvPr>
            <p:ph idx="1"/>
          </p:nvPr>
        </p:nvSpPr>
        <p:spPr>
          <a:xfrm>
            <a:off x="838200" y="1097280"/>
            <a:ext cx="10515600" cy="452845"/>
          </a:xfrm>
        </p:spPr>
        <p:txBody>
          <a:bodyPr>
            <a:normAutofit lnSpcReduction="10000"/>
          </a:bodyPr>
          <a:lstStyle/>
          <a:p>
            <a:pPr marL="0" indent="0">
              <a:buNone/>
            </a:pPr>
            <a:r>
              <a:rPr lang="de-DE" b="1" dirty="0"/>
              <a:t>Aggregation</a:t>
            </a:r>
          </a:p>
        </p:txBody>
      </p:sp>
      <p:sp>
        <p:nvSpPr>
          <p:cNvPr id="5" name="Textfeld 4">
            <a:extLst>
              <a:ext uri="{FF2B5EF4-FFF2-40B4-BE49-F238E27FC236}">
                <a16:creationId xmlns:a16="http://schemas.microsoft.com/office/drawing/2014/main" id="{4695986E-1374-45B3-98F0-01734F5C2395}"/>
              </a:ext>
            </a:extLst>
          </p:cNvPr>
          <p:cNvSpPr txBox="1"/>
          <p:nvPr/>
        </p:nvSpPr>
        <p:spPr>
          <a:xfrm>
            <a:off x="838200" y="1614623"/>
            <a:ext cx="10515600" cy="3046988"/>
          </a:xfrm>
          <a:prstGeom prst="rect">
            <a:avLst/>
          </a:prstGeom>
          <a:noFill/>
        </p:spPr>
        <p:txBody>
          <a:bodyPr wrap="square" rtlCol="0">
            <a:spAutoFit/>
          </a:bodyPr>
          <a:lstStyle/>
          <a:p>
            <a:r>
              <a:rPr lang="de-DE" sz="2400" dirty="0"/>
              <a:t>Eine Aggregation ist eine spezielle Form einer Assoziation, in der</a:t>
            </a:r>
          </a:p>
          <a:p>
            <a:pPr marL="342900" indent="-342900">
              <a:buFont typeface="Arial" panose="020B0604020202020204" pitchFamily="34" charset="0"/>
              <a:buChar char="•"/>
            </a:pPr>
            <a:r>
              <a:rPr lang="de-DE" sz="2400" dirty="0"/>
              <a:t>die Objekte der einen Klasse ein Ganzes und</a:t>
            </a:r>
          </a:p>
          <a:p>
            <a:pPr marL="342900" indent="-342900">
              <a:buFont typeface="Arial" panose="020B0604020202020204" pitchFamily="34" charset="0"/>
              <a:buChar char="•"/>
            </a:pPr>
            <a:r>
              <a:rPr lang="de-DE" sz="2400" dirty="0"/>
              <a:t>die dazu in Beziehung stehenden Objekte der anderen Klasse dessen Teile bilden.</a:t>
            </a:r>
          </a:p>
          <a:p>
            <a:r>
              <a:rPr lang="de-DE" sz="2400" dirty="0"/>
              <a:t>Die „ist Teil von“-Beziehung darf nur in einer Richtung gelten</a:t>
            </a:r>
          </a:p>
          <a:p>
            <a:pPr marL="342900" indent="-342900">
              <a:buFont typeface="Arial" panose="020B0604020202020204" pitchFamily="34" charset="0"/>
              <a:buChar char="•"/>
            </a:pPr>
            <a:r>
              <a:rPr lang="de-DE" sz="2400" dirty="0"/>
              <a:t>Wenn ein Objekt B Teil eines Objektes A ist, dann darf A kein Teil von B sein</a:t>
            </a:r>
          </a:p>
          <a:p>
            <a:r>
              <a:rPr lang="de-DE" sz="2400" dirty="0"/>
              <a:t>Ein Teilobjekt darf mehreren Aggregatobjekten zugeordnet sein (z. B. Kapitel ist</a:t>
            </a:r>
          </a:p>
          <a:p>
            <a:r>
              <a:rPr lang="de-DE" sz="2400" dirty="0"/>
              <a:t>Teilobjekt von eBook, </a:t>
            </a:r>
            <a:r>
              <a:rPr lang="de-DE" sz="2400" dirty="0" err="1"/>
              <a:t>Printbook</a:t>
            </a:r>
            <a:r>
              <a:rPr lang="de-DE" sz="2400" dirty="0"/>
              <a:t> und Zeitschrift)</a:t>
            </a:r>
          </a:p>
        </p:txBody>
      </p:sp>
      <p:sp>
        <p:nvSpPr>
          <p:cNvPr id="6" name="Rechteck 5">
            <a:extLst>
              <a:ext uri="{FF2B5EF4-FFF2-40B4-BE49-F238E27FC236}">
                <a16:creationId xmlns:a16="http://schemas.microsoft.com/office/drawing/2014/main" id="{6D1A0CE9-AF5F-4BEE-AF6A-BA3529598388}"/>
              </a:ext>
            </a:extLst>
          </p:cNvPr>
          <p:cNvSpPr/>
          <p:nvPr/>
        </p:nvSpPr>
        <p:spPr>
          <a:xfrm>
            <a:off x="1349829" y="5080000"/>
            <a:ext cx="1204685" cy="45284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de-DE" sz="2400" dirty="0"/>
              <a:t>eBook</a:t>
            </a:r>
          </a:p>
        </p:txBody>
      </p:sp>
      <p:sp>
        <p:nvSpPr>
          <p:cNvPr id="30" name="Rechteck 29">
            <a:extLst>
              <a:ext uri="{FF2B5EF4-FFF2-40B4-BE49-F238E27FC236}">
                <a16:creationId xmlns:a16="http://schemas.microsoft.com/office/drawing/2014/main" id="{ED6A2D78-E2C3-44F5-92DD-7183816024F9}"/>
              </a:ext>
            </a:extLst>
          </p:cNvPr>
          <p:cNvSpPr/>
          <p:nvPr/>
        </p:nvSpPr>
        <p:spPr>
          <a:xfrm>
            <a:off x="7046687" y="5074421"/>
            <a:ext cx="1204685" cy="45284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de-DE" sz="2400" dirty="0"/>
              <a:t>Kapitel</a:t>
            </a:r>
          </a:p>
        </p:txBody>
      </p:sp>
      <p:sp>
        <p:nvSpPr>
          <p:cNvPr id="9" name="Raute 8">
            <a:extLst>
              <a:ext uri="{FF2B5EF4-FFF2-40B4-BE49-F238E27FC236}">
                <a16:creationId xmlns:a16="http://schemas.microsoft.com/office/drawing/2014/main" id="{D4589847-C1D5-4FE9-AF7C-E49C1465773C}"/>
              </a:ext>
            </a:extLst>
          </p:cNvPr>
          <p:cNvSpPr/>
          <p:nvPr/>
        </p:nvSpPr>
        <p:spPr>
          <a:xfrm>
            <a:off x="2554514" y="5156110"/>
            <a:ext cx="508726" cy="289468"/>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de-DE"/>
          </a:p>
        </p:txBody>
      </p:sp>
      <p:cxnSp>
        <p:nvCxnSpPr>
          <p:cNvPr id="11" name="Gerader Verbinder 10">
            <a:extLst>
              <a:ext uri="{FF2B5EF4-FFF2-40B4-BE49-F238E27FC236}">
                <a16:creationId xmlns:a16="http://schemas.microsoft.com/office/drawing/2014/main" id="{3E04CC67-D8BF-4ACA-B04B-E435D8A5D566}"/>
              </a:ext>
            </a:extLst>
          </p:cNvPr>
          <p:cNvCxnSpPr>
            <a:stCxn id="9" idx="3"/>
            <a:endCxn id="30" idx="1"/>
          </p:cNvCxnSpPr>
          <p:nvPr/>
        </p:nvCxnSpPr>
        <p:spPr>
          <a:xfrm>
            <a:off x="3063240" y="5300844"/>
            <a:ext cx="3983447" cy="0"/>
          </a:xfrm>
          <a:prstGeom prst="line">
            <a:avLst/>
          </a:prstGeom>
          <a:ln w="25400"/>
        </p:spPr>
        <p:style>
          <a:lnRef idx="1">
            <a:schemeClr val="dk1"/>
          </a:lnRef>
          <a:fillRef idx="0">
            <a:schemeClr val="dk1"/>
          </a:fillRef>
          <a:effectRef idx="0">
            <a:schemeClr val="dk1"/>
          </a:effectRef>
          <a:fontRef idx="minor">
            <a:schemeClr val="tx1"/>
          </a:fontRef>
        </p:style>
      </p:cxnSp>
      <p:sp>
        <p:nvSpPr>
          <p:cNvPr id="14" name="Textfeld 13">
            <a:extLst>
              <a:ext uri="{FF2B5EF4-FFF2-40B4-BE49-F238E27FC236}">
                <a16:creationId xmlns:a16="http://schemas.microsoft.com/office/drawing/2014/main" id="{001C87A9-C26C-4E29-9A0C-36BD1C66CA3B}"/>
              </a:ext>
            </a:extLst>
          </p:cNvPr>
          <p:cNvSpPr txBox="1"/>
          <p:nvPr/>
        </p:nvSpPr>
        <p:spPr>
          <a:xfrm>
            <a:off x="3013892" y="4933389"/>
            <a:ext cx="678180" cy="369332"/>
          </a:xfrm>
          <a:prstGeom prst="rect">
            <a:avLst/>
          </a:prstGeom>
          <a:noFill/>
        </p:spPr>
        <p:txBody>
          <a:bodyPr wrap="square" rtlCol="0">
            <a:spAutoFit/>
          </a:bodyPr>
          <a:lstStyle/>
          <a:p>
            <a:r>
              <a:rPr lang="de-DE" dirty="0"/>
              <a:t>0..*</a:t>
            </a:r>
          </a:p>
        </p:txBody>
      </p:sp>
      <p:sp>
        <p:nvSpPr>
          <p:cNvPr id="37" name="Textfeld 36">
            <a:extLst>
              <a:ext uri="{FF2B5EF4-FFF2-40B4-BE49-F238E27FC236}">
                <a16:creationId xmlns:a16="http://schemas.microsoft.com/office/drawing/2014/main" id="{E35DDC81-60BE-450E-9BC9-B4F2B0CFC630}"/>
              </a:ext>
            </a:extLst>
          </p:cNvPr>
          <p:cNvSpPr txBox="1"/>
          <p:nvPr/>
        </p:nvSpPr>
        <p:spPr>
          <a:xfrm>
            <a:off x="6343833" y="4933389"/>
            <a:ext cx="678180" cy="369332"/>
          </a:xfrm>
          <a:prstGeom prst="rect">
            <a:avLst/>
          </a:prstGeom>
          <a:noFill/>
        </p:spPr>
        <p:txBody>
          <a:bodyPr wrap="square" rtlCol="0">
            <a:spAutoFit/>
          </a:bodyPr>
          <a:lstStyle/>
          <a:p>
            <a:r>
              <a:rPr lang="de-DE" dirty="0"/>
              <a:t>0..*</a:t>
            </a:r>
          </a:p>
        </p:txBody>
      </p:sp>
      <p:sp>
        <p:nvSpPr>
          <p:cNvPr id="15" name="Textfeld 14">
            <a:extLst>
              <a:ext uri="{FF2B5EF4-FFF2-40B4-BE49-F238E27FC236}">
                <a16:creationId xmlns:a16="http://schemas.microsoft.com/office/drawing/2014/main" id="{3ED530F5-7689-43A6-BA8A-8022D412E8F8}"/>
              </a:ext>
            </a:extLst>
          </p:cNvPr>
          <p:cNvSpPr txBox="1"/>
          <p:nvPr/>
        </p:nvSpPr>
        <p:spPr>
          <a:xfrm>
            <a:off x="864325" y="5608955"/>
            <a:ext cx="2175692" cy="461665"/>
          </a:xfrm>
          <a:prstGeom prst="rect">
            <a:avLst/>
          </a:prstGeom>
          <a:noFill/>
        </p:spPr>
        <p:txBody>
          <a:bodyPr wrap="square" rtlCol="0">
            <a:spAutoFit/>
          </a:bodyPr>
          <a:lstStyle/>
          <a:p>
            <a:r>
              <a:rPr lang="de-DE" sz="2400" dirty="0"/>
              <a:t>Aggregatobjekt</a:t>
            </a:r>
          </a:p>
        </p:txBody>
      </p:sp>
      <p:sp>
        <p:nvSpPr>
          <p:cNvPr id="38" name="Textfeld 37">
            <a:extLst>
              <a:ext uri="{FF2B5EF4-FFF2-40B4-BE49-F238E27FC236}">
                <a16:creationId xmlns:a16="http://schemas.microsoft.com/office/drawing/2014/main" id="{2F9D3E62-9F8F-4C5D-AC7C-7E087943EC36}"/>
              </a:ext>
            </a:extLst>
          </p:cNvPr>
          <p:cNvSpPr txBox="1"/>
          <p:nvPr/>
        </p:nvSpPr>
        <p:spPr>
          <a:xfrm>
            <a:off x="6955792" y="5608955"/>
            <a:ext cx="1568449" cy="461665"/>
          </a:xfrm>
          <a:prstGeom prst="rect">
            <a:avLst/>
          </a:prstGeom>
          <a:noFill/>
        </p:spPr>
        <p:txBody>
          <a:bodyPr wrap="square" rtlCol="0">
            <a:spAutoFit/>
          </a:bodyPr>
          <a:lstStyle/>
          <a:p>
            <a:r>
              <a:rPr lang="de-DE" sz="2400" dirty="0"/>
              <a:t>Teilobjekt</a:t>
            </a:r>
          </a:p>
        </p:txBody>
      </p:sp>
    </p:spTree>
    <p:extLst>
      <p:ext uri="{BB962C8B-B14F-4D97-AF65-F5344CB8AC3E}">
        <p14:creationId xmlns:p14="http://schemas.microsoft.com/office/powerpoint/2010/main" val="40722586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01BEC5F-B1AA-42EA-B5EC-58DC0432B56B}"/>
              </a:ext>
            </a:extLst>
          </p:cNvPr>
          <p:cNvSpPr>
            <a:spLocks noGrp="1"/>
          </p:cNvSpPr>
          <p:nvPr>
            <p:ph type="title"/>
          </p:nvPr>
        </p:nvSpPr>
        <p:spPr>
          <a:xfrm>
            <a:off x="838200" y="365125"/>
            <a:ext cx="10515600" cy="732155"/>
          </a:xfrm>
        </p:spPr>
        <p:txBody>
          <a:bodyPr/>
          <a:lstStyle/>
          <a:p>
            <a:r>
              <a:rPr lang="de-DE" b="1" dirty="0"/>
              <a:t>Was sind Anforderungen?</a:t>
            </a:r>
          </a:p>
        </p:txBody>
      </p:sp>
      <p:sp>
        <p:nvSpPr>
          <p:cNvPr id="3" name="Inhaltsplatzhalter 2">
            <a:extLst>
              <a:ext uri="{FF2B5EF4-FFF2-40B4-BE49-F238E27FC236}">
                <a16:creationId xmlns:a16="http://schemas.microsoft.com/office/drawing/2014/main" id="{C5298C59-EB27-48E1-BA33-0EC8E32454A0}"/>
              </a:ext>
            </a:extLst>
          </p:cNvPr>
          <p:cNvSpPr>
            <a:spLocks noGrp="1"/>
          </p:cNvSpPr>
          <p:nvPr>
            <p:ph idx="1"/>
          </p:nvPr>
        </p:nvSpPr>
        <p:spPr>
          <a:xfrm>
            <a:off x="838200" y="1097281"/>
            <a:ext cx="10515600" cy="452845"/>
          </a:xfrm>
        </p:spPr>
        <p:txBody>
          <a:bodyPr>
            <a:normAutofit lnSpcReduction="10000"/>
          </a:bodyPr>
          <a:lstStyle/>
          <a:p>
            <a:pPr marL="0" indent="0">
              <a:buNone/>
            </a:pPr>
            <a:r>
              <a:rPr lang="de-DE" dirty="0"/>
              <a:t>Anforderungen</a:t>
            </a:r>
          </a:p>
        </p:txBody>
      </p:sp>
      <p:graphicFrame>
        <p:nvGraphicFramePr>
          <p:cNvPr id="5" name="Tabelle 4">
            <a:extLst>
              <a:ext uri="{FF2B5EF4-FFF2-40B4-BE49-F238E27FC236}">
                <a16:creationId xmlns:a16="http://schemas.microsoft.com/office/drawing/2014/main" id="{21A770EE-7B6C-4965-9F9E-FB9D7A98DA55}"/>
              </a:ext>
            </a:extLst>
          </p:cNvPr>
          <p:cNvGraphicFramePr>
            <a:graphicFrameLocks noGrp="1"/>
          </p:cNvGraphicFramePr>
          <p:nvPr>
            <p:extLst>
              <p:ext uri="{D42A27DB-BD31-4B8C-83A1-F6EECF244321}">
                <p14:modId xmlns:p14="http://schemas.microsoft.com/office/powerpoint/2010/main" val="1005122868"/>
              </p:ext>
            </p:extLst>
          </p:nvPr>
        </p:nvGraphicFramePr>
        <p:xfrm>
          <a:off x="931817" y="1837509"/>
          <a:ext cx="10058400" cy="3579221"/>
        </p:xfrm>
        <a:graphic>
          <a:graphicData uri="http://schemas.openxmlformats.org/drawingml/2006/table">
            <a:tbl>
              <a:tblPr/>
              <a:tblGrid>
                <a:gridCol w="2121159">
                  <a:extLst>
                    <a:ext uri="{9D8B030D-6E8A-4147-A177-3AD203B41FA5}">
                      <a16:colId xmlns:a16="http://schemas.microsoft.com/office/drawing/2014/main" val="1646502907"/>
                    </a:ext>
                  </a:extLst>
                </a:gridCol>
                <a:gridCol w="5508171">
                  <a:extLst>
                    <a:ext uri="{9D8B030D-6E8A-4147-A177-3AD203B41FA5}">
                      <a16:colId xmlns:a16="http://schemas.microsoft.com/office/drawing/2014/main" val="1969252348"/>
                    </a:ext>
                  </a:extLst>
                </a:gridCol>
                <a:gridCol w="2429070">
                  <a:extLst>
                    <a:ext uri="{9D8B030D-6E8A-4147-A177-3AD203B41FA5}">
                      <a16:colId xmlns:a16="http://schemas.microsoft.com/office/drawing/2014/main" val="2764044550"/>
                    </a:ext>
                  </a:extLst>
                </a:gridCol>
              </a:tblGrid>
              <a:tr h="733447">
                <a:tc>
                  <a:txBody>
                    <a:bodyPr/>
                    <a:lstStyle/>
                    <a:p>
                      <a:pPr algn="ctr" fontAlgn="ctr"/>
                      <a:r>
                        <a:rPr lang="de-DE" sz="2400" b="0" i="0" u="none" strike="noStrike" dirty="0">
                          <a:solidFill>
                            <a:srgbClr val="000000"/>
                          </a:solidFill>
                          <a:effectLst/>
                          <a:latin typeface="Calibri" panose="020F0502020204030204" pitchFamily="34" charset="0"/>
                        </a:rPr>
                        <a:t>Auftraggeber</a:t>
                      </a:r>
                    </a:p>
                  </a:txBody>
                  <a:tcPr marL="7620" marR="7620" marT="762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fontAlgn="ctr"/>
                      <a:endParaRPr lang="de-DE" sz="2400" b="0" i="0" u="none" strike="noStrike" dirty="0">
                        <a:solidFill>
                          <a:srgbClr val="000000"/>
                        </a:solidFill>
                        <a:effectLst/>
                        <a:latin typeface="Calibri" panose="020F0502020204030204" pitchFamily="34" charset="0"/>
                      </a:endParaRPr>
                    </a:p>
                  </a:txBody>
                  <a:tcPr marL="7620" marR="7620" marT="762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fontAlgn="ctr"/>
                      <a:r>
                        <a:rPr lang="de-DE" sz="2400" b="0" i="0" u="none" strike="noStrike" dirty="0">
                          <a:solidFill>
                            <a:srgbClr val="000000"/>
                          </a:solidFill>
                          <a:effectLst/>
                          <a:latin typeface="Calibri" panose="020F0502020204030204" pitchFamily="34" charset="0"/>
                        </a:rPr>
                        <a:t>Auftragnehmer</a:t>
                      </a:r>
                    </a:p>
                  </a:txBody>
                  <a:tcPr marL="7620" marR="7620" marT="7620" marB="0" anchor="ctr">
                    <a:lnL>
                      <a:noFill/>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58340834"/>
                  </a:ext>
                </a:extLst>
              </a:tr>
              <a:tr h="704109">
                <a:tc>
                  <a:txBody>
                    <a:bodyPr/>
                    <a:lstStyle/>
                    <a:p>
                      <a:pPr algn="ctr" fontAlgn="ctr"/>
                      <a:r>
                        <a:rPr lang="de-DE" sz="2400" b="0" i="0" u="none" strike="noStrike" dirty="0">
                          <a:solidFill>
                            <a:srgbClr val="000000"/>
                          </a:solidFill>
                          <a:effectLst/>
                          <a:latin typeface="Calibri" panose="020F0502020204030204" pitchFamily="34" charset="0"/>
                        </a:rPr>
                        <a:t>Wissen </a:t>
                      </a:r>
                    </a:p>
                  </a:txBody>
                  <a:tcPr marL="7620" marR="7620" marT="762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de-DE" sz="2400" b="0" i="0" u="none" strike="noStrike" dirty="0">
                          <a:solidFill>
                            <a:srgbClr val="000000"/>
                          </a:solidFill>
                          <a:effectLst/>
                          <a:latin typeface="Calibri" panose="020F0502020204030204" pitchFamily="34" charset="0"/>
                        </a:rPr>
                        <a:t>Anforderungen vollständig kennen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algn="ctr" fontAlgn="ctr"/>
                      <a:r>
                        <a:rPr lang="de-DE" sz="2400" b="0" i="0" u="none" strike="noStrike" dirty="0">
                          <a:solidFill>
                            <a:srgbClr val="000000"/>
                          </a:solidFill>
                          <a:effectLst/>
                          <a:latin typeface="Calibri" panose="020F0502020204030204" pitchFamily="34" charset="0"/>
                        </a:rPr>
                        <a:t>Wissen</a:t>
                      </a:r>
                    </a:p>
                  </a:txBody>
                  <a:tcPr marL="7620" marR="7620" marT="762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09779300"/>
                  </a:ext>
                </a:extLst>
              </a:tr>
              <a:tr h="1408218">
                <a:tc>
                  <a:txBody>
                    <a:bodyPr/>
                    <a:lstStyle/>
                    <a:p>
                      <a:pPr algn="ctr" fontAlgn="ctr"/>
                      <a:r>
                        <a:rPr lang="de-DE" sz="2400" b="0" i="0" u="none" strike="noStrike" dirty="0">
                          <a:solidFill>
                            <a:srgbClr val="000000"/>
                          </a:solidFill>
                          <a:effectLst/>
                          <a:latin typeface="Calibri" panose="020F0502020204030204" pitchFamily="34" charset="0"/>
                        </a:rPr>
                        <a:t>Können </a:t>
                      </a:r>
                    </a:p>
                  </a:txBody>
                  <a:tcPr marL="7620" marR="7620" marT="762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de-DE" sz="2400" b="0" i="0" u="none" strike="noStrike" dirty="0">
                          <a:solidFill>
                            <a:srgbClr val="000000"/>
                          </a:solidFill>
                          <a:effectLst/>
                          <a:latin typeface="Calibri" panose="020F0502020204030204" pitchFamily="34" charset="0"/>
                        </a:rPr>
                        <a:t>Anforderungen eindeutig und verständlich darstellen</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algn="ctr" fontAlgn="ctr"/>
                      <a:r>
                        <a:rPr lang="de-DE" sz="2400" b="0" i="0" u="none" strike="noStrike" dirty="0">
                          <a:solidFill>
                            <a:srgbClr val="000000"/>
                          </a:solidFill>
                          <a:effectLst/>
                          <a:latin typeface="Calibri" panose="020F0502020204030204" pitchFamily="34" charset="0"/>
                        </a:rPr>
                        <a:t>Können</a:t>
                      </a:r>
                    </a:p>
                  </a:txBody>
                  <a:tcPr marL="7620" marR="7620" marT="762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229805"/>
                  </a:ext>
                </a:extLst>
              </a:tr>
              <a:tr h="733447">
                <a:tc>
                  <a:txBody>
                    <a:bodyPr/>
                    <a:lstStyle/>
                    <a:p>
                      <a:pPr algn="ctr" fontAlgn="ctr"/>
                      <a:r>
                        <a:rPr lang="de-DE" sz="2400" b="0" i="0" u="none" strike="noStrike" dirty="0">
                          <a:solidFill>
                            <a:srgbClr val="000000"/>
                          </a:solidFill>
                          <a:effectLst/>
                          <a:latin typeface="Calibri" panose="020F0502020204030204" pitchFamily="34" charset="0"/>
                        </a:rPr>
                        <a:t>Wollen </a:t>
                      </a:r>
                    </a:p>
                  </a:txBody>
                  <a:tcPr marL="7620" marR="7620" marT="762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de-DE" sz="2400" b="0" i="0" u="none" strike="noStrike" dirty="0">
                          <a:solidFill>
                            <a:srgbClr val="000000"/>
                          </a:solidFill>
                          <a:effectLst/>
                          <a:latin typeface="Calibri" panose="020F0502020204030204" pitchFamily="34" charset="0"/>
                        </a:rPr>
                        <a:t>Kompromisse schließen wollen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algn="ctr" fontAlgn="ctr"/>
                      <a:r>
                        <a:rPr lang="de-DE" sz="2400" b="0" i="0" u="none" strike="noStrike" dirty="0">
                          <a:solidFill>
                            <a:srgbClr val="000000"/>
                          </a:solidFill>
                          <a:effectLst/>
                          <a:latin typeface="Calibri" panose="020F0502020204030204" pitchFamily="34" charset="0"/>
                        </a:rPr>
                        <a:t>Wollen</a:t>
                      </a:r>
                    </a:p>
                  </a:txBody>
                  <a:tcPr marL="7620" marR="7620" marT="762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01730194"/>
                  </a:ext>
                </a:extLst>
              </a:tr>
            </a:tbl>
          </a:graphicData>
        </a:graphic>
      </p:graphicFrame>
    </p:spTree>
    <p:extLst>
      <p:ext uri="{BB962C8B-B14F-4D97-AF65-F5344CB8AC3E}">
        <p14:creationId xmlns:p14="http://schemas.microsoft.com/office/powerpoint/2010/main" val="253757165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01BEC5F-B1AA-42EA-B5EC-58DC0432B56B}"/>
              </a:ext>
            </a:extLst>
          </p:cNvPr>
          <p:cNvSpPr>
            <a:spLocks noGrp="1"/>
          </p:cNvSpPr>
          <p:nvPr>
            <p:ph type="title"/>
          </p:nvPr>
        </p:nvSpPr>
        <p:spPr>
          <a:xfrm>
            <a:off x="838200" y="365125"/>
            <a:ext cx="10515600" cy="732155"/>
          </a:xfrm>
        </p:spPr>
        <p:txBody>
          <a:bodyPr/>
          <a:lstStyle/>
          <a:p>
            <a:r>
              <a:rPr lang="de-DE" b="1" dirty="0"/>
              <a:t>UML</a:t>
            </a:r>
          </a:p>
        </p:txBody>
      </p:sp>
      <p:sp>
        <p:nvSpPr>
          <p:cNvPr id="3" name="Inhaltsplatzhalter 2">
            <a:extLst>
              <a:ext uri="{FF2B5EF4-FFF2-40B4-BE49-F238E27FC236}">
                <a16:creationId xmlns:a16="http://schemas.microsoft.com/office/drawing/2014/main" id="{C5298C59-EB27-48E1-BA33-0EC8E32454A0}"/>
              </a:ext>
            </a:extLst>
          </p:cNvPr>
          <p:cNvSpPr>
            <a:spLocks noGrp="1"/>
          </p:cNvSpPr>
          <p:nvPr>
            <p:ph idx="1"/>
          </p:nvPr>
        </p:nvSpPr>
        <p:spPr>
          <a:xfrm>
            <a:off x="838200" y="1097280"/>
            <a:ext cx="10515600" cy="452845"/>
          </a:xfrm>
        </p:spPr>
        <p:txBody>
          <a:bodyPr>
            <a:normAutofit lnSpcReduction="10000"/>
          </a:bodyPr>
          <a:lstStyle/>
          <a:p>
            <a:pPr marL="0" indent="0">
              <a:buNone/>
            </a:pPr>
            <a:r>
              <a:rPr lang="de-DE" b="1" dirty="0"/>
              <a:t>Komposition</a:t>
            </a:r>
          </a:p>
        </p:txBody>
      </p:sp>
      <p:sp>
        <p:nvSpPr>
          <p:cNvPr id="5" name="Textfeld 4">
            <a:extLst>
              <a:ext uri="{FF2B5EF4-FFF2-40B4-BE49-F238E27FC236}">
                <a16:creationId xmlns:a16="http://schemas.microsoft.com/office/drawing/2014/main" id="{4695986E-1374-45B3-98F0-01734F5C2395}"/>
              </a:ext>
            </a:extLst>
          </p:cNvPr>
          <p:cNvSpPr txBox="1"/>
          <p:nvPr/>
        </p:nvSpPr>
        <p:spPr>
          <a:xfrm>
            <a:off x="838200" y="1614623"/>
            <a:ext cx="10515600" cy="3416320"/>
          </a:xfrm>
          <a:prstGeom prst="rect">
            <a:avLst/>
          </a:prstGeom>
          <a:noFill/>
        </p:spPr>
        <p:txBody>
          <a:bodyPr wrap="square" rtlCol="0">
            <a:spAutoFit/>
          </a:bodyPr>
          <a:lstStyle/>
          <a:p>
            <a:r>
              <a:rPr lang="de-DE" sz="2400" dirty="0"/>
              <a:t>Eine Komposition ist eine spezielle Form einer Aggregation, bei der</a:t>
            </a:r>
          </a:p>
          <a:p>
            <a:pPr marL="342900" indent="-342900">
              <a:buFont typeface="Symbol" panose="05050102010706020507" pitchFamily="18" charset="2"/>
              <a:buChar char="-"/>
            </a:pPr>
            <a:r>
              <a:rPr lang="de-DE" sz="2400" dirty="0"/>
              <a:t>die Existenz der Teile von der des Ganzen abhängt (Existenzabhängigkeit),</a:t>
            </a:r>
          </a:p>
          <a:p>
            <a:pPr marL="342900" indent="-342900">
              <a:buFont typeface="Symbol" panose="05050102010706020507" pitchFamily="18" charset="2"/>
              <a:buChar char="-"/>
            </a:pPr>
            <a:r>
              <a:rPr lang="de-DE" sz="2400" dirty="0"/>
              <a:t>jedes Teilobjekt zu einem Zeitpunkt nur einem Aggregatobjekt zugeordnet sein darf,</a:t>
            </a:r>
          </a:p>
          <a:p>
            <a:pPr marL="800100" lvl="1" indent="-342900">
              <a:buFont typeface="Arial" panose="020B0604020202020204" pitchFamily="34" charset="0"/>
              <a:buChar char="•"/>
            </a:pPr>
            <a:r>
              <a:rPr lang="de-DE" sz="2400" dirty="0"/>
              <a:t>d. h. Multiplizität des Aggregatobjekts = 1 (selten auch 0..1).</a:t>
            </a:r>
          </a:p>
          <a:p>
            <a:pPr marL="342900" indent="-342900">
              <a:buFont typeface="Arial" panose="020B0604020202020204" pitchFamily="34" charset="0"/>
              <a:buChar char="•"/>
            </a:pPr>
            <a:r>
              <a:rPr lang="de-DE" sz="2400" dirty="0"/>
              <a:t>Wenn ein Aggregatobjekt gelöscht wird, werden automatisch seine Teilobjekte mit gelöscht</a:t>
            </a:r>
          </a:p>
          <a:p>
            <a:pPr marL="342900" indent="-342900">
              <a:buFont typeface="Arial" panose="020B0604020202020204" pitchFamily="34" charset="0"/>
              <a:buChar char="•"/>
            </a:pPr>
            <a:r>
              <a:rPr lang="de-DE" sz="2400" dirty="0"/>
              <a:t>Eine Zuordnung eines Teilobjekts zu einem anderen Aggregatobjekt ist nicht möglich</a:t>
            </a:r>
          </a:p>
        </p:txBody>
      </p:sp>
      <p:sp>
        <p:nvSpPr>
          <p:cNvPr id="6" name="Rechteck 5">
            <a:extLst>
              <a:ext uri="{FF2B5EF4-FFF2-40B4-BE49-F238E27FC236}">
                <a16:creationId xmlns:a16="http://schemas.microsoft.com/office/drawing/2014/main" id="{6D1A0CE9-AF5F-4BEE-AF6A-BA3529598388}"/>
              </a:ext>
            </a:extLst>
          </p:cNvPr>
          <p:cNvSpPr/>
          <p:nvPr/>
        </p:nvSpPr>
        <p:spPr>
          <a:xfrm>
            <a:off x="3033486" y="4810099"/>
            <a:ext cx="1393371" cy="45284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de-DE" sz="2400" dirty="0"/>
              <a:t>eBook</a:t>
            </a:r>
          </a:p>
        </p:txBody>
      </p:sp>
      <p:sp>
        <p:nvSpPr>
          <p:cNvPr id="30" name="Rechteck 29">
            <a:extLst>
              <a:ext uri="{FF2B5EF4-FFF2-40B4-BE49-F238E27FC236}">
                <a16:creationId xmlns:a16="http://schemas.microsoft.com/office/drawing/2014/main" id="{ED6A2D78-E2C3-44F5-92DD-7183816024F9}"/>
              </a:ext>
            </a:extLst>
          </p:cNvPr>
          <p:cNvSpPr/>
          <p:nvPr/>
        </p:nvSpPr>
        <p:spPr>
          <a:xfrm>
            <a:off x="8919030" y="4804520"/>
            <a:ext cx="1204685" cy="45284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de-DE" sz="2400" dirty="0"/>
              <a:t>Kapitel</a:t>
            </a:r>
          </a:p>
        </p:txBody>
      </p:sp>
      <p:sp>
        <p:nvSpPr>
          <p:cNvPr id="9" name="Raute 8">
            <a:extLst>
              <a:ext uri="{FF2B5EF4-FFF2-40B4-BE49-F238E27FC236}">
                <a16:creationId xmlns:a16="http://schemas.microsoft.com/office/drawing/2014/main" id="{D4589847-C1D5-4FE9-AF7C-E49C1465773C}"/>
              </a:ext>
            </a:extLst>
          </p:cNvPr>
          <p:cNvSpPr/>
          <p:nvPr/>
        </p:nvSpPr>
        <p:spPr>
          <a:xfrm>
            <a:off x="4441371" y="4886209"/>
            <a:ext cx="508726" cy="289468"/>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de-DE"/>
          </a:p>
        </p:txBody>
      </p:sp>
      <p:cxnSp>
        <p:nvCxnSpPr>
          <p:cNvPr id="11" name="Gerader Verbinder 10">
            <a:extLst>
              <a:ext uri="{FF2B5EF4-FFF2-40B4-BE49-F238E27FC236}">
                <a16:creationId xmlns:a16="http://schemas.microsoft.com/office/drawing/2014/main" id="{3E04CC67-D8BF-4ACA-B04B-E435D8A5D566}"/>
              </a:ext>
            </a:extLst>
          </p:cNvPr>
          <p:cNvCxnSpPr>
            <a:stCxn id="9" idx="3"/>
            <a:endCxn id="30" idx="1"/>
          </p:cNvCxnSpPr>
          <p:nvPr/>
        </p:nvCxnSpPr>
        <p:spPr>
          <a:xfrm>
            <a:off x="4950097" y="5030943"/>
            <a:ext cx="3968933" cy="0"/>
          </a:xfrm>
          <a:prstGeom prst="line">
            <a:avLst/>
          </a:prstGeom>
          <a:ln w="25400"/>
        </p:spPr>
        <p:style>
          <a:lnRef idx="1">
            <a:schemeClr val="dk1"/>
          </a:lnRef>
          <a:fillRef idx="0">
            <a:schemeClr val="dk1"/>
          </a:fillRef>
          <a:effectRef idx="0">
            <a:schemeClr val="dk1"/>
          </a:effectRef>
          <a:fontRef idx="minor">
            <a:schemeClr val="tx1"/>
          </a:fontRef>
        </p:style>
      </p:cxnSp>
      <p:sp>
        <p:nvSpPr>
          <p:cNvPr id="14" name="Textfeld 13">
            <a:extLst>
              <a:ext uri="{FF2B5EF4-FFF2-40B4-BE49-F238E27FC236}">
                <a16:creationId xmlns:a16="http://schemas.microsoft.com/office/drawing/2014/main" id="{001C87A9-C26C-4E29-9A0C-36BD1C66CA3B}"/>
              </a:ext>
            </a:extLst>
          </p:cNvPr>
          <p:cNvSpPr txBox="1"/>
          <p:nvPr/>
        </p:nvSpPr>
        <p:spPr>
          <a:xfrm>
            <a:off x="4886235" y="4663488"/>
            <a:ext cx="678180" cy="369332"/>
          </a:xfrm>
          <a:prstGeom prst="rect">
            <a:avLst/>
          </a:prstGeom>
          <a:noFill/>
        </p:spPr>
        <p:txBody>
          <a:bodyPr wrap="square" rtlCol="0">
            <a:spAutoFit/>
          </a:bodyPr>
          <a:lstStyle/>
          <a:p>
            <a:r>
              <a:rPr lang="de-DE" dirty="0"/>
              <a:t>0..*</a:t>
            </a:r>
          </a:p>
        </p:txBody>
      </p:sp>
      <p:sp>
        <p:nvSpPr>
          <p:cNvPr id="37" name="Textfeld 36">
            <a:extLst>
              <a:ext uri="{FF2B5EF4-FFF2-40B4-BE49-F238E27FC236}">
                <a16:creationId xmlns:a16="http://schemas.microsoft.com/office/drawing/2014/main" id="{E35DDC81-60BE-450E-9BC9-B4F2B0CFC630}"/>
              </a:ext>
            </a:extLst>
          </p:cNvPr>
          <p:cNvSpPr txBox="1"/>
          <p:nvPr/>
        </p:nvSpPr>
        <p:spPr>
          <a:xfrm>
            <a:off x="8216176" y="4663488"/>
            <a:ext cx="678180" cy="369332"/>
          </a:xfrm>
          <a:prstGeom prst="rect">
            <a:avLst/>
          </a:prstGeom>
          <a:noFill/>
        </p:spPr>
        <p:txBody>
          <a:bodyPr wrap="square" rtlCol="0">
            <a:spAutoFit/>
          </a:bodyPr>
          <a:lstStyle/>
          <a:p>
            <a:r>
              <a:rPr lang="de-DE" dirty="0"/>
              <a:t>0..*</a:t>
            </a:r>
          </a:p>
        </p:txBody>
      </p:sp>
      <p:sp>
        <p:nvSpPr>
          <p:cNvPr id="13" name="Rechteck 12">
            <a:extLst>
              <a:ext uri="{FF2B5EF4-FFF2-40B4-BE49-F238E27FC236}">
                <a16:creationId xmlns:a16="http://schemas.microsoft.com/office/drawing/2014/main" id="{AE2D4A3D-8996-4384-8968-4D3E5B835C87}"/>
              </a:ext>
            </a:extLst>
          </p:cNvPr>
          <p:cNvSpPr/>
          <p:nvPr/>
        </p:nvSpPr>
        <p:spPr>
          <a:xfrm>
            <a:off x="3033486" y="5771431"/>
            <a:ext cx="1393371" cy="45284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de-DE" sz="2400" dirty="0"/>
              <a:t>Gebäude</a:t>
            </a:r>
          </a:p>
        </p:txBody>
      </p:sp>
      <p:sp>
        <p:nvSpPr>
          <p:cNvPr id="16" name="Rechteck 15">
            <a:extLst>
              <a:ext uri="{FF2B5EF4-FFF2-40B4-BE49-F238E27FC236}">
                <a16:creationId xmlns:a16="http://schemas.microsoft.com/office/drawing/2014/main" id="{C56A7862-99E4-49BE-BE1B-ADF22BB23D07}"/>
              </a:ext>
            </a:extLst>
          </p:cNvPr>
          <p:cNvSpPr/>
          <p:nvPr/>
        </p:nvSpPr>
        <p:spPr>
          <a:xfrm>
            <a:off x="8919030" y="5765852"/>
            <a:ext cx="1204685" cy="45284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de-DE" sz="2400" dirty="0"/>
              <a:t>Raum</a:t>
            </a:r>
          </a:p>
        </p:txBody>
      </p:sp>
      <p:sp>
        <p:nvSpPr>
          <p:cNvPr id="17" name="Raute 16">
            <a:extLst>
              <a:ext uri="{FF2B5EF4-FFF2-40B4-BE49-F238E27FC236}">
                <a16:creationId xmlns:a16="http://schemas.microsoft.com/office/drawing/2014/main" id="{959C1328-7994-442D-B545-E303663E1877}"/>
              </a:ext>
            </a:extLst>
          </p:cNvPr>
          <p:cNvSpPr/>
          <p:nvPr/>
        </p:nvSpPr>
        <p:spPr>
          <a:xfrm>
            <a:off x="4441371" y="5847541"/>
            <a:ext cx="508726" cy="289468"/>
          </a:xfrm>
          <a:prstGeom prst="diamond">
            <a:avLst/>
          </a:prstGeom>
          <a:solidFill>
            <a:schemeClr val="tx1"/>
          </a:solidFill>
        </p:spPr>
        <p:style>
          <a:lnRef idx="2">
            <a:schemeClr val="dk1"/>
          </a:lnRef>
          <a:fillRef idx="1">
            <a:schemeClr val="lt1"/>
          </a:fillRef>
          <a:effectRef idx="0">
            <a:schemeClr val="dk1"/>
          </a:effectRef>
          <a:fontRef idx="minor">
            <a:schemeClr val="dk1"/>
          </a:fontRef>
        </p:style>
        <p:txBody>
          <a:bodyPr rtlCol="0" anchor="ctr"/>
          <a:lstStyle/>
          <a:p>
            <a:pPr algn="ctr"/>
            <a:endParaRPr lang="de-DE"/>
          </a:p>
        </p:txBody>
      </p:sp>
      <p:cxnSp>
        <p:nvCxnSpPr>
          <p:cNvPr id="18" name="Gerader Verbinder 17">
            <a:extLst>
              <a:ext uri="{FF2B5EF4-FFF2-40B4-BE49-F238E27FC236}">
                <a16:creationId xmlns:a16="http://schemas.microsoft.com/office/drawing/2014/main" id="{EC696A62-2DA2-4A68-93FD-0B8EAB720EEF}"/>
              </a:ext>
            </a:extLst>
          </p:cNvPr>
          <p:cNvCxnSpPr>
            <a:stCxn id="17" idx="3"/>
            <a:endCxn id="16" idx="1"/>
          </p:cNvCxnSpPr>
          <p:nvPr/>
        </p:nvCxnSpPr>
        <p:spPr>
          <a:xfrm>
            <a:off x="4950097" y="5992275"/>
            <a:ext cx="3968933" cy="0"/>
          </a:xfrm>
          <a:prstGeom prst="line">
            <a:avLst/>
          </a:prstGeom>
          <a:ln w="25400"/>
        </p:spPr>
        <p:style>
          <a:lnRef idx="1">
            <a:schemeClr val="dk1"/>
          </a:lnRef>
          <a:fillRef idx="0">
            <a:schemeClr val="dk1"/>
          </a:fillRef>
          <a:effectRef idx="0">
            <a:schemeClr val="dk1"/>
          </a:effectRef>
          <a:fontRef idx="minor">
            <a:schemeClr val="tx1"/>
          </a:fontRef>
        </p:style>
      </p:cxnSp>
      <p:sp>
        <p:nvSpPr>
          <p:cNvPr id="19" name="Textfeld 18">
            <a:extLst>
              <a:ext uri="{FF2B5EF4-FFF2-40B4-BE49-F238E27FC236}">
                <a16:creationId xmlns:a16="http://schemas.microsoft.com/office/drawing/2014/main" id="{72E36523-30E4-4A89-9415-4FB173614184}"/>
              </a:ext>
            </a:extLst>
          </p:cNvPr>
          <p:cNvSpPr txBox="1"/>
          <p:nvPr/>
        </p:nvSpPr>
        <p:spPr>
          <a:xfrm>
            <a:off x="4886235" y="5624820"/>
            <a:ext cx="678180" cy="369332"/>
          </a:xfrm>
          <a:prstGeom prst="rect">
            <a:avLst/>
          </a:prstGeom>
          <a:noFill/>
        </p:spPr>
        <p:txBody>
          <a:bodyPr wrap="square" rtlCol="0">
            <a:spAutoFit/>
          </a:bodyPr>
          <a:lstStyle/>
          <a:p>
            <a:r>
              <a:rPr lang="de-DE" dirty="0"/>
              <a:t>1</a:t>
            </a:r>
          </a:p>
        </p:txBody>
      </p:sp>
      <p:sp>
        <p:nvSpPr>
          <p:cNvPr id="20" name="Textfeld 19">
            <a:extLst>
              <a:ext uri="{FF2B5EF4-FFF2-40B4-BE49-F238E27FC236}">
                <a16:creationId xmlns:a16="http://schemas.microsoft.com/office/drawing/2014/main" id="{9B5DC7DE-6879-4A75-BBE1-865B3A17D6F2}"/>
              </a:ext>
            </a:extLst>
          </p:cNvPr>
          <p:cNvSpPr txBox="1"/>
          <p:nvPr/>
        </p:nvSpPr>
        <p:spPr>
          <a:xfrm>
            <a:off x="8216176" y="5624820"/>
            <a:ext cx="678180" cy="369332"/>
          </a:xfrm>
          <a:prstGeom prst="rect">
            <a:avLst/>
          </a:prstGeom>
          <a:noFill/>
        </p:spPr>
        <p:txBody>
          <a:bodyPr wrap="square" rtlCol="0">
            <a:spAutoFit/>
          </a:bodyPr>
          <a:lstStyle/>
          <a:p>
            <a:r>
              <a:rPr lang="de-DE" dirty="0"/>
              <a:t>0..*</a:t>
            </a:r>
          </a:p>
        </p:txBody>
      </p:sp>
    </p:spTree>
    <p:extLst>
      <p:ext uri="{BB962C8B-B14F-4D97-AF65-F5344CB8AC3E}">
        <p14:creationId xmlns:p14="http://schemas.microsoft.com/office/powerpoint/2010/main" val="41300471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01BEC5F-B1AA-42EA-B5EC-58DC0432B56B}"/>
              </a:ext>
            </a:extLst>
          </p:cNvPr>
          <p:cNvSpPr>
            <a:spLocks noGrp="1"/>
          </p:cNvSpPr>
          <p:nvPr>
            <p:ph type="title"/>
          </p:nvPr>
        </p:nvSpPr>
        <p:spPr>
          <a:xfrm>
            <a:off x="838200" y="365125"/>
            <a:ext cx="10515600" cy="732155"/>
          </a:xfrm>
        </p:spPr>
        <p:txBody>
          <a:bodyPr/>
          <a:lstStyle/>
          <a:p>
            <a:r>
              <a:rPr lang="de-DE" b="1" dirty="0"/>
              <a:t>Was sind Anforderungen?</a:t>
            </a:r>
          </a:p>
        </p:txBody>
      </p:sp>
      <p:sp>
        <p:nvSpPr>
          <p:cNvPr id="3" name="Inhaltsplatzhalter 2">
            <a:extLst>
              <a:ext uri="{FF2B5EF4-FFF2-40B4-BE49-F238E27FC236}">
                <a16:creationId xmlns:a16="http://schemas.microsoft.com/office/drawing/2014/main" id="{C5298C59-EB27-48E1-BA33-0EC8E32454A0}"/>
              </a:ext>
            </a:extLst>
          </p:cNvPr>
          <p:cNvSpPr>
            <a:spLocks noGrp="1"/>
          </p:cNvSpPr>
          <p:nvPr>
            <p:ph idx="1"/>
          </p:nvPr>
        </p:nvSpPr>
        <p:spPr>
          <a:xfrm>
            <a:off x="838200" y="1097281"/>
            <a:ext cx="10515600" cy="452845"/>
          </a:xfrm>
        </p:spPr>
        <p:txBody>
          <a:bodyPr>
            <a:normAutofit lnSpcReduction="10000"/>
          </a:bodyPr>
          <a:lstStyle/>
          <a:p>
            <a:pPr marL="0" indent="0">
              <a:buNone/>
            </a:pPr>
            <a:r>
              <a:rPr lang="de-DE" dirty="0"/>
              <a:t>Die Aufgaben der Anforderungsanalyse</a:t>
            </a:r>
          </a:p>
        </p:txBody>
      </p:sp>
      <p:sp>
        <p:nvSpPr>
          <p:cNvPr id="4" name="Textfeld 3">
            <a:extLst>
              <a:ext uri="{FF2B5EF4-FFF2-40B4-BE49-F238E27FC236}">
                <a16:creationId xmlns:a16="http://schemas.microsoft.com/office/drawing/2014/main" id="{CCE82DE0-1A12-40CF-8C1E-EBA398D20902}"/>
              </a:ext>
            </a:extLst>
          </p:cNvPr>
          <p:cNvSpPr txBox="1"/>
          <p:nvPr/>
        </p:nvSpPr>
        <p:spPr>
          <a:xfrm>
            <a:off x="838200" y="1698171"/>
            <a:ext cx="10779034" cy="4401205"/>
          </a:xfrm>
          <a:prstGeom prst="rect">
            <a:avLst/>
          </a:prstGeom>
          <a:noFill/>
        </p:spPr>
        <p:txBody>
          <a:bodyPr wrap="square" rtlCol="0">
            <a:spAutoFit/>
          </a:bodyPr>
          <a:lstStyle/>
          <a:p>
            <a:r>
              <a:rPr lang="de-DE" sz="2800" dirty="0"/>
              <a:t>Primär: Was soll das IT-System leisten?</a:t>
            </a:r>
          </a:p>
          <a:p>
            <a:pPr marL="914400" lvl="1" indent="-457200">
              <a:buFont typeface="Wingdings" panose="05000000000000000000" pitchFamily="2" charset="2"/>
              <a:buChar char="v"/>
            </a:pPr>
            <a:r>
              <a:rPr lang="de-DE" sz="2800" dirty="0"/>
              <a:t>Aus der Sicht der Anwender</a:t>
            </a:r>
          </a:p>
          <a:p>
            <a:pPr marL="914400" lvl="1" indent="-457200">
              <a:buFont typeface="Wingdings" panose="05000000000000000000" pitchFamily="2" charset="2"/>
              <a:buChar char="v"/>
            </a:pPr>
            <a:r>
              <a:rPr lang="de-DE" sz="2800" dirty="0"/>
              <a:t>Muss geklärt werden, bevor mit der Implementierung des IT-Systems begonnen wird</a:t>
            </a:r>
          </a:p>
          <a:p>
            <a:pPr marL="914400" lvl="1" indent="-457200">
              <a:buFont typeface="Wingdings" panose="05000000000000000000" pitchFamily="2" charset="2"/>
              <a:buChar char="v"/>
            </a:pPr>
            <a:r>
              <a:rPr lang="de-DE" sz="2800" dirty="0"/>
              <a:t>Zentrale Fragestellung der Systemanalyse</a:t>
            </a:r>
          </a:p>
          <a:p>
            <a:r>
              <a:rPr lang="de-DE" sz="2800" dirty="0"/>
              <a:t>Sekundär: Was leistet das Geschäftssystem?</a:t>
            </a:r>
          </a:p>
          <a:p>
            <a:pPr marL="914400" lvl="1" indent="-457200">
              <a:buFont typeface="Wingdings" panose="05000000000000000000" pitchFamily="2" charset="2"/>
              <a:buChar char="v"/>
            </a:pPr>
            <a:r>
              <a:rPr lang="de-DE" sz="2800" dirty="0"/>
              <a:t>Aus der Sicht der Kunden, Geschäftspartner etc.</a:t>
            </a:r>
          </a:p>
          <a:p>
            <a:pPr marL="914400" lvl="1" indent="-457200">
              <a:buFont typeface="Wingdings" panose="05000000000000000000" pitchFamily="2" charset="2"/>
              <a:buChar char="v"/>
            </a:pPr>
            <a:r>
              <a:rPr lang="de-DE" sz="2800" dirty="0"/>
              <a:t>Ist notwendig, um die Anforderungen an das IT-System zu verstehen</a:t>
            </a:r>
          </a:p>
          <a:p>
            <a:pPr marL="914400" lvl="1" indent="-457200">
              <a:buFont typeface="Wingdings" panose="05000000000000000000" pitchFamily="2" charset="2"/>
              <a:buChar char="v"/>
            </a:pPr>
            <a:r>
              <a:rPr lang="de-DE" sz="2800" dirty="0"/>
              <a:t>Grundlegende Fragestellung der Systemanalyse</a:t>
            </a:r>
          </a:p>
        </p:txBody>
      </p:sp>
    </p:spTree>
    <p:extLst>
      <p:ext uri="{BB962C8B-B14F-4D97-AF65-F5344CB8AC3E}">
        <p14:creationId xmlns:p14="http://schemas.microsoft.com/office/powerpoint/2010/main" val="17929332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01BEC5F-B1AA-42EA-B5EC-58DC0432B56B}"/>
              </a:ext>
            </a:extLst>
          </p:cNvPr>
          <p:cNvSpPr>
            <a:spLocks noGrp="1"/>
          </p:cNvSpPr>
          <p:nvPr>
            <p:ph type="title"/>
          </p:nvPr>
        </p:nvSpPr>
        <p:spPr>
          <a:xfrm>
            <a:off x="838200" y="365125"/>
            <a:ext cx="10515600" cy="732155"/>
          </a:xfrm>
        </p:spPr>
        <p:txBody>
          <a:bodyPr/>
          <a:lstStyle/>
          <a:p>
            <a:r>
              <a:rPr lang="de-DE" b="1" dirty="0"/>
              <a:t>Was sind Anforderungen?</a:t>
            </a:r>
          </a:p>
        </p:txBody>
      </p:sp>
      <p:sp>
        <p:nvSpPr>
          <p:cNvPr id="3" name="Inhaltsplatzhalter 2">
            <a:extLst>
              <a:ext uri="{FF2B5EF4-FFF2-40B4-BE49-F238E27FC236}">
                <a16:creationId xmlns:a16="http://schemas.microsoft.com/office/drawing/2014/main" id="{C5298C59-EB27-48E1-BA33-0EC8E32454A0}"/>
              </a:ext>
            </a:extLst>
          </p:cNvPr>
          <p:cNvSpPr>
            <a:spLocks noGrp="1"/>
          </p:cNvSpPr>
          <p:nvPr>
            <p:ph idx="1"/>
          </p:nvPr>
        </p:nvSpPr>
        <p:spPr>
          <a:xfrm>
            <a:off x="838200" y="1097281"/>
            <a:ext cx="10515600" cy="452845"/>
          </a:xfrm>
        </p:spPr>
        <p:txBody>
          <a:bodyPr>
            <a:normAutofit lnSpcReduction="10000"/>
          </a:bodyPr>
          <a:lstStyle/>
          <a:p>
            <a:pPr marL="0" indent="0">
              <a:buNone/>
            </a:pPr>
            <a:r>
              <a:rPr lang="de-DE" dirty="0"/>
              <a:t>Qualitätskriterien für Anforderungen</a:t>
            </a:r>
          </a:p>
        </p:txBody>
      </p:sp>
      <p:sp>
        <p:nvSpPr>
          <p:cNvPr id="4" name="Textfeld 3">
            <a:extLst>
              <a:ext uri="{FF2B5EF4-FFF2-40B4-BE49-F238E27FC236}">
                <a16:creationId xmlns:a16="http://schemas.microsoft.com/office/drawing/2014/main" id="{CCE82DE0-1A12-40CF-8C1E-EBA398D20902}"/>
              </a:ext>
            </a:extLst>
          </p:cNvPr>
          <p:cNvSpPr txBox="1"/>
          <p:nvPr/>
        </p:nvSpPr>
        <p:spPr>
          <a:xfrm>
            <a:off x="838200" y="1773586"/>
            <a:ext cx="10779034" cy="4832092"/>
          </a:xfrm>
          <a:prstGeom prst="rect">
            <a:avLst/>
          </a:prstGeom>
          <a:noFill/>
        </p:spPr>
        <p:txBody>
          <a:bodyPr wrap="square" rtlCol="0">
            <a:spAutoFit/>
          </a:bodyPr>
          <a:lstStyle/>
          <a:p>
            <a:pPr marL="457200" indent="-457200">
              <a:buFont typeface="Wingdings" panose="05000000000000000000" pitchFamily="2" charset="2"/>
              <a:buChar char="Ø"/>
            </a:pPr>
            <a:r>
              <a:rPr lang="de-DE" sz="2800" dirty="0"/>
              <a:t>Eindeutig</a:t>
            </a:r>
          </a:p>
          <a:p>
            <a:pPr marL="914400" lvl="1" indent="-457200">
              <a:buFont typeface="Wingdings" panose="05000000000000000000" pitchFamily="2" charset="2"/>
              <a:buChar char="§"/>
            </a:pPr>
            <a:r>
              <a:rPr lang="de-DE" sz="2800" dirty="0"/>
              <a:t>bzgl. Sprache</a:t>
            </a:r>
          </a:p>
          <a:p>
            <a:pPr marL="457200" indent="-457200">
              <a:buFont typeface="Wingdings" panose="05000000000000000000" pitchFamily="2" charset="2"/>
              <a:buChar char="Ø"/>
            </a:pPr>
            <a:r>
              <a:rPr lang="de-DE" sz="2800" dirty="0"/>
              <a:t>Vollständig</a:t>
            </a:r>
          </a:p>
          <a:p>
            <a:pPr marL="914400" lvl="1" indent="-457200">
              <a:buFont typeface="Wingdings" panose="05000000000000000000" pitchFamily="2" charset="2"/>
              <a:buChar char="§"/>
            </a:pPr>
            <a:r>
              <a:rPr lang="de-DE" sz="2800" dirty="0"/>
              <a:t>bzgl. Standards</a:t>
            </a:r>
          </a:p>
          <a:p>
            <a:pPr marL="914400" lvl="1" indent="-457200">
              <a:buFont typeface="Wingdings" panose="05000000000000000000" pitchFamily="2" charset="2"/>
              <a:buChar char="§"/>
            </a:pPr>
            <a:r>
              <a:rPr lang="de-DE" sz="2800" dirty="0"/>
              <a:t>bzgl. Kundenanforderungen</a:t>
            </a:r>
          </a:p>
          <a:p>
            <a:pPr marL="457200" indent="-457200">
              <a:buFont typeface="Wingdings" panose="05000000000000000000" pitchFamily="2" charset="2"/>
              <a:buChar char="Ø"/>
            </a:pPr>
            <a:r>
              <a:rPr lang="de-DE" sz="2800" dirty="0"/>
              <a:t>Konsistent</a:t>
            </a:r>
          </a:p>
          <a:p>
            <a:pPr marL="914400" lvl="1" indent="-457200">
              <a:buFont typeface="Wingdings" panose="05000000000000000000" pitchFamily="2" charset="2"/>
              <a:buChar char="§"/>
            </a:pPr>
            <a:r>
              <a:rPr lang="de-DE" sz="2800" dirty="0"/>
              <a:t>begrifflich</a:t>
            </a:r>
          </a:p>
          <a:p>
            <a:pPr marL="914400" lvl="1" indent="-457200">
              <a:buFont typeface="Wingdings" panose="05000000000000000000" pitchFamily="2" charset="2"/>
              <a:buChar char="§"/>
            </a:pPr>
            <a:r>
              <a:rPr lang="de-DE" sz="2800" dirty="0"/>
              <a:t>logisch</a:t>
            </a:r>
          </a:p>
          <a:p>
            <a:pPr marL="457200" indent="-457200">
              <a:buFont typeface="Wingdings" panose="05000000000000000000" pitchFamily="2" charset="2"/>
              <a:buChar char="Ø"/>
            </a:pPr>
            <a:r>
              <a:rPr lang="de-DE" sz="2800" dirty="0"/>
              <a:t>Überprüfbar</a:t>
            </a:r>
          </a:p>
          <a:p>
            <a:pPr marL="457200" indent="-457200">
              <a:buFont typeface="Wingdings" panose="05000000000000000000" pitchFamily="2" charset="2"/>
              <a:buChar char="Ø"/>
            </a:pPr>
            <a:r>
              <a:rPr lang="de-DE" sz="2800" dirty="0"/>
              <a:t>Änderbar</a:t>
            </a:r>
          </a:p>
          <a:p>
            <a:pPr marL="457200" indent="-457200">
              <a:buFont typeface="Wingdings" panose="05000000000000000000" pitchFamily="2" charset="2"/>
              <a:buChar char="Ø"/>
            </a:pPr>
            <a:r>
              <a:rPr lang="de-DE" sz="2800" dirty="0"/>
              <a:t>Verfolgbar</a:t>
            </a:r>
          </a:p>
        </p:txBody>
      </p:sp>
    </p:spTree>
    <p:extLst>
      <p:ext uri="{BB962C8B-B14F-4D97-AF65-F5344CB8AC3E}">
        <p14:creationId xmlns:p14="http://schemas.microsoft.com/office/powerpoint/2010/main" val="17911999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01BEC5F-B1AA-42EA-B5EC-58DC0432B56B}"/>
              </a:ext>
            </a:extLst>
          </p:cNvPr>
          <p:cNvSpPr>
            <a:spLocks noGrp="1"/>
          </p:cNvSpPr>
          <p:nvPr>
            <p:ph type="title"/>
          </p:nvPr>
        </p:nvSpPr>
        <p:spPr>
          <a:xfrm>
            <a:off x="838200" y="365125"/>
            <a:ext cx="10515600" cy="732155"/>
          </a:xfrm>
        </p:spPr>
        <p:txBody>
          <a:bodyPr/>
          <a:lstStyle/>
          <a:p>
            <a:r>
              <a:rPr lang="de-DE" b="1" dirty="0"/>
              <a:t>Was sind Anforderungen?</a:t>
            </a:r>
          </a:p>
        </p:txBody>
      </p:sp>
      <p:sp>
        <p:nvSpPr>
          <p:cNvPr id="3" name="Inhaltsplatzhalter 2">
            <a:extLst>
              <a:ext uri="{FF2B5EF4-FFF2-40B4-BE49-F238E27FC236}">
                <a16:creationId xmlns:a16="http://schemas.microsoft.com/office/drawing/2014/main" id="{C5298C59-EB27-48E1-BA33-0EC8E32454A0}"/>
              </a:ext>
            </a:extLst>
          </p:cNvPr>
          <p:cNvSpPr>
            <a:spLocks noGrp="1"/>
          </p:cNvSpPr>
          <p:nvPr>
            <p:ph idx="1"/>
          </p:nvPr>
        </p:nvSpPr>
        <p:spPr>
          <a:xfrm>
            <a:off x="838200" y="1097281"/>
            <a:ext cx="10515600" cy="452845"/>
          </a:xfrm>
        </p:spPr>
        <p:txBody>
          <a:bodyPr>
            <a:normAutofit lnSpcReduction="10000"/>
          </a:bodyPr>
          <a:lstStyle/>
          <a:p>
            <a:pPr marL="0" indent="0">
              <a:buNone/>
            </a:pPr>
            <a:r>
              <a:rPr lang="de-DE" dirty="0"/>
              <a:t>Fragen zu Anforderungen</a:t>
            </a:r>
          </a:p>
        </p:txBody>
      </p:sp>
      <p:sp>
        <p:nvSpPr>
          <p:cNvPr id="4" name="Textfeld 3">
            <a:extLst>
              <a:ext uri="{FF2B5EF4-FFF2-40B4-BE49-F238E27FC236}">
                <a16:creationId xmlns:a16="http://schemas.microsoft.com/office/drawing/2014/main" id="{CCE82DE0-1A12-40CF-8C1E-EBA398D20902}"/>
              </a:ext>
            </a:extLst>
          </p:cNvPr>
          <p:cNvSpPr txBox="1"/>
          <p:nvPr/>
        </p:nvSpPr>
        <p:spPr>
          <a:xfrm>
            <a:off x="838200" y="1773586"/>
            <a:ext cx="10779034" cy="3046988"/>
          </a:xfrm>
          <a:prstGeom prst="rect">
            <a:avLst/>
          </a:prstGeom>
          <a:noFill/>
        </p:spPr>
        <p:txBody>
          <a:bodyPr wrap="square" rtlCol="0">
            <a:spAutoFit/>
          </a:bodyPr>
          <a:lstStyle/>
          <a:p>
            <a:pPr marL="457200" indent="-457200">
              <a:buFont typeface="Wingdings" panose="05000000000000000000" pitchFamily="2" charset="2"/>
              <a:buChar char="ü"/>
            </a:pPr>
            <a:r>
              <a:rPr lang="de-DE" sz="3200" dirty="0"/>
              <a:t>Wird der Bedarf des Kunden vollständig abgedeckt?</a:t>
            </a:r>
          </a:p>
          <a:p>
            <a:pPr marL="457200" indent="-457200">
              <a:buFont typeface="Wingdings" panose="05000000000000000000" pitchFamily="2" charset="2"/>
              <a:buChar char="ü"/>
            </a:pPr>
            <a:r>
              <a:rPr lang="de-DE" sz="3200" dirty="0"/>
              <a:t>Verständlich formuliert?</a:t>
            </a:r>
          </a:p>
          <a:p>
            <a:pPr marL="457200" indent="-457200">
              <a:buFont typeface="Wingdings" panose="05000000000000000000" pitchFamily="2" charset="2"/>
              <a:buChar char="ü"/>
            </a:pPr>
            <a:r>
              <a:rPr lang="de-DE" sz="3200" dirty="0"/>
              <a:t>Konsistent mit den anderen Anforderungen?</a:t>
            </a:r>
          </a:p>
          <a:p>
            <a:pPr marL="457200" indent="-457200">
              <a:buFont typeface="Wingdings" panose="05000000000000000000" pitchFamily="2" charset="2"/>
              <a:buChar char="ü"/>
            </a:pPr>
            <a:r>
              <a:rPr lang="de-DE" sz="3200" dirty="0"/>
              <a:t>Realistisch mit Budget und Technologie?</a:t>
            </a:r>
          </a:p>
          <a:p>
            <a:pPr marL="457200" indent="-457200">
              <a:buFont typeface="Wingdings" panose="05000000000000000000" pitchFamily="2" charset="2"/>
              <a:buChar char="ü"/>
            </a:pPr>
            <a:r>
              <a:rPr lang="de-DE" sz="3200" dirty="0"/>
              <a:t>Anforderung prüfbar?</a:t>
            </a:r>
          </a:p>
          <a:p>
            <a:pPr marL="457200" indent="-457200">
              <a:buFont typeface="Wingdings" panose="05000000000000000000" pitchFamily="2" charset="2"/>
              <a:buChar char="ü"/>
            </a:pPr>
            <a:r>
              <a:rPr lang="de-DE" sz="3200" dirty="0"/>
              <a:t>Änderbar ohne Einfluss auf andere Anforderungen? </a:t>
            </a:r>
          </a:p>
        </p:txBody>
      </p:sp>
    </p:spTree>
    <p:extLst>
      <p:ext uri="{BB962C8B-B14F-4D97-AF65-F5344CB8AC3E}">
        <p14:creationId xmlns:p14="http://schemas.microsoft.com/office/powerpoint/2010/main" val="2865493017"/>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kument" ma:contentTypeID="0x0101005FC4DDD67019D945AA171B837326AC70" ma:contentTypeVersion="36" ma:contentTypeDescription="Ein neues Dokument erstellen." ma:contentTypeScope="" ma:versionID="66c9d35c45e24b150e164cfba5ec43be">
  <xsd:schema xmlns:xsd="http://www.w3.org/2001/XMLSchema" xmlns:xs="http://www.w3.org/2001/XMLSchema" xmlns:p="http://schemas.microsoft.com/office/2006/metadata/properties" xmlns:ns2="c794074b-28af-4b96-a226-7b266e0de16a" xmlns:ns3="4a57a1cd-d2cd-4eeb-9433-bca60d63128e" targetNamespace="http://schemas.microsoft.com/office/2006/metadata/properties" ma:root="true" ma:fieldsID="c9eb7647bd3396dd40a35995c93ae23f" ns2:_="" ns3:_="">
    <xsd:import namespace="c794074b-28af-4b96-a226-7b266e0de16a"/>
    <xsd:import namespace="4a57a1cd-d2cd-4eeb-9433-bca60d63128e"/>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NotebookType" minOccurs="0"/>
                <xsd:element ref="ns2:FolderType" minOccurs="0"/>
                <xsd:element ref="ns2:CultureName" minOccurs="0"/>
                <xsd:element ref="ns2:AppVersion" minOccurs="0"/>
                <xsd:element ref="ns2:TeamsChannelId" minOccurs="0"/>
                <xsd:element ref="ns2:Owner" minOccurs="0"/>
                <xsd:element ref="ns2:Math_Settings" minOccurs="0"/>
                <xsd:element ref="ns2:DefaultSectionNames" minOccurs="0"/>
                <xsd:element ref="ns2:Templates" minOccurs="0"/>
                <xsd:element ref="ns2:Teachers" minOccurs="0"/>
                <xsd:element ref="ns2:Students" minOccurs="0"/>
                <xsd:element ref="ns2:Student_Groups" minOccurs="0"/>
                <xsd:element ref="ns2:Distribution_Groups" minOccurs="0"/>
                <xsd:element ref="ns2:LMS_Mappings" minOccurs="0"/>
                <xsd:element ref="ns2:Invited_Teachers" minOccurs="0"/>
                <xsd:element ref="ns2:Invited_Students" minOccurs="0"/>
                <xsd:element ref="ns2:Self_Registration_Enabled" minOccurs="0"/>
                <xsd:element ref="ns2:Has_Teacher_Only_SectionGroup" minOccurs="0"/>
                <xsd:element ref="ns2:Is_Collaboration_Space_Locked" minOccurs="0"/>
                <xsd:element ref="ns2:IsNotebookLocked" minOccurs="0"/>
                <xsd:element ref="ns2:Teams_Channel_Section_Location" minOccurs="0"/>
                <xsd:element ref="ns3:SharedWithUsers" minOccurs="0"/>
                <xsd:element ref="ns3:SharedWithDetails"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2:MediaServiceDateTaken" minOccurs="0"/>
                <xsd:element ref="ns2:MediaServiceLocatio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794074b-28af-4b96-a226-7b266e0de16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NotebookType" ma:index="12" nillable="true" ma:displayName="Notebook Type" ma:internalName="NotebookType">
      <xsd:simpleType>
        <xsd:restriction base="dms:Text"/>
      </xsd:simpleType>
    </xsd:element>
    <xsd:element name="FolderType" ma:index="13" nillable="true" ma:displayName="Folder Type" ma:internalName="FolderType">
      <xsd:simpleType>
        <xsd:restriction base="dms:Text"/>
      </xsd:simpleType>
    </xsd:element>
    <xsd:element name="CultureName" ma:index="14" nillable="true" ma:displayName="Culture Name" ma:internalName="CultureName">
      <xsd:simpleType>
        <xsd:restriction base="dms:Text"/>
      </xsd:simpleType>
    </xsd:element>
    <xsd:element name="AppVersion" ma:index="15" nillable="true" ma:displayName="App Version" ma:internalName="AppVersion">
      <xsd:simpleType>
        <xsd:restriction base="dms:Text"/>
      </xsd:simpleType>
    </xsd:element>
    <xsd:element name="TeamsChannelId" ma:index="16" nillable="true" ma:displayName="Teams Channel Id" ma:internalName="TeamsChannelId">
      <xsd:simpleType>
        <xsd:restriction base="dms:Text"/>
      </xsd:simpleType>
    </xsd:element>
    <xsd:element name="Owner" ma:index="17" nillable="true" ma:displayName="Owner" ma:internalName="Owner">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Math_Settings" ma:index="18" nillable="true" ma:displayName="Math Settings" ma:internalName="Math_Settings">
      <xsd:simpleType>
        <xsd:restriction base="dms:Text"/>
      </xsd:simpleType>
    </xsd:element>
    <xsd:element name="DefaultSectionNames" ma:index="19" nillable="true" ma:displayName="Default Section Names" ma:internalName="DefaultSectionNames">
      <xsd:simpleType>
        <xsd:restriction base="dms:Note">
          <xsd:maxLength value="255"/>
        </xsd:restriction>
      </xsd:simpleType>
    </xsd:element>
    <xsd:element name="Templates" ma:index="20" nillable="true" ma:displayName="Templates" ma:internalName="Templates">
      <xsd:simpleType>
        <xsd:restriction base="dms:Note">
          <xsd:maxLength value="255"/>
        </xsd:restriction>
      </xsd:simpleType>
    </xsd:element>
    <xsd:element name="Teachers" ma:index="21" nillable="true" ma:displayName="Teachers" ma:internalName="Teachers">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tudents" ma:index="22" nillable="true" ma:displayName="Students" ma:internalName="Students">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tudent_Groups" ma:index="23" nillable="true" ma:displayName="Student Groups" ma:internalName="Student_Groups">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Distribution_Groups" ma:index="24" nillable="true" ma:displayName="Distribution Groups" ma:internalName="Distribution_Groups">
      <xsd:simpleType>
        <xsd:restriction base="dms:Note">
          <xsd:maxLength value="255"/>
        </xsd:restriction>
      </xsd:simpleType>
    </xsd:element>
    <xsd:element name="LMS_Mappings" ma:index="25" nillable="true" ma:displayName="LMS Mappings" ma:internalName="LMS_Mappings">
      <xsd:simpleType>
        <xsd:restriction base="dms:Note">
          <xsd:maxLength value="255"/>
        </xsd:restriction>
      </xsd:simpleType>
    </xsd:element>
    <xsd:element name="Invited_Teachers" ma:index="26" nillable="true" ma:displayName="Invited Teachers" ma:internalName="Invited_Teachers">
      <xsd:simpleType>
        <xsd:restriction base="dms:Note">
          <xsd:maxLength value="255"/>
        </xsd:restriction>
      </xsd:simpleType>
    </xsd:element>
    <xsd:element name="Invited_Students" ma:index="27" nillable="true" ma:displayName="Invited Students" ma:internalName="Invited_Students">
      <xsd:simpleType>
        <xsd:restriction base="dms:Note">
          <xsd:maxLength value="255"/>
        </xsd:restriction>
      </xsd:simpleType>
    </xsd:element>
    <xsd:element name="Self_Registration_Enabled" ma:index="28" nillable="true" ma:displayName="Self Registration Enabled" ma:internalName="Self_Registration_Enabled">
      <xsd:simpleType>
        <xsd:restriction base="dms:Boolean"/>
      </xsd:simpleType>
    </xsd:element>
    <xsd:element name="Has_Teacher_Only_SectionGroup" ma:index="29" nillable="true" ma:displayName="Has Teacher Only SectionGroup" ma:internalName="Has_Teacher_Only_SectionGroup">
      <xsd:simpleType>
        <xsd:restriction base="dms:Boolean"/>
      </xsd:simpleType>
    </xsd:element>
    <xsd:element name="Is_Collaboration_Space_Locked" ma:index="30" nillable="true" ma:displayName="Is Collaboration Space Locked" ma:internalName="Is_Collaboration_Space_Locked">
      <xsd:simpleType>
        <xsd:restriction base="dms:Boolean"/>
      </xsd:simpleType>
    </xsd:element>
    <xsd:element name="IsNotebookLocked" ma:index="31" nillable="true" ma:displayName="Is Notebook Locked" ma:internalName="IsNotebookLocked">
      <xsd:simpleType>
        <xsd:restriction base="dms:Boolean"/>
      </xsd:simpleType>
    </xsd:element>
    <xsd:element name="Teams_Channel_Section_Location" ma:index="32" nillable="true" ma:displayName="Teams Channel Section Location" ma:internalName="Teams_Channel_Section_Location">
      <xsd:simpleType>
        <xsd:restriction base="dms:Text"/>
      </xsd:simpleType>
    </xsd:element>
    <xsd:element name="lcf76f155ced4ddcb4097134ff3c332f" ma:index="36" nillable="true" ma:taxonomy="true" ma:internalName="lcf76f155ced4ddcb4097134ff3c332f" ma:taxonomyFieldName="MediaServiceImageTags" ma:displayName="Bildmarkierungen" ma:readOnly="false" ma:fieldId="{5cf76f15-5ced-4ddc-b409-7134ff3c332f}" ma:taxonomyMulti="true" ma:sspId="c5118597-1e4e-4243-bb7c-eb32e79d5687" ma:termSetId="09814cd3-568e-fe90-9814-8d621ff8fb84" ma:anchorId="fba54fb3-c3e1-fe81-a776-ca4b69148c4d" ma:open="true" ma:isKeyword="false">
      <xsd:complexType>
        <xsd:sequence>
          <xsd:element ref="pc:Terms" minOccurs="0" maxOccurs="1"/>
        </xsd:sequence>
      </xsd:complexType>
    </xsd:element>
    <xsd:element name="MediaServiceOCR" ma:index="38" nillable="true" ma:displayName="Extracted Text" ma:internalName="MediaServiceOCR" ma:readOnly="true">
      <xsd:simpleType>
        <xsd:restriction base="dms:Note">
          <xsd:maxLength value="255"/>
        </xsd:restriction>
      </xsd:simpleType>
    </xsd:element>
    <xsd:element name="MediaServiceGenerationTime" ma:index="39" nillable="true" ma:displayName="MediaServiceGenerationTime" ma:hidden="true" ma:internalName="MediaServiceGenerationTime" ma:readOnly="true">
      <xsd:simpleType>
        <xsd:restriction base="dms:Text"/>
      </xsd:simpleType>
    </xsd:element>
    <xsd:element name="MediaServiceEventHashCode" ma:index="40" nillable="true" ma:displayName="MediaServiceEventHashCode" ma:hidden="true" ma:internalName="MediaServiceEventHashCode" ma:readOnly="true">
      <xsd:simpleType>
        <xsd:restriction base="dms:Text"/>
      </xsd:simpleType>
    </xsd:element>
    <xsd:element name="MediaServiceDateTaken" ma:index="41" nillable="true" ma:displayName="MediaServiceDateTaken" ma:hidden="true" ma:indexed="true" ma:internalName="MediaServiceDateTaken" ma:readOnly="true">
      <xsd:simpleType>
        <xsd:restriction base="dms:Text"/>
      </xsd:simpleType>
    </xsd:element>
    <xsd:element name="MediaServiceLocation" ma:index="42" nillable="true" ma:displayName="Location" ma:indexed="true" ma:internalName="MediaServiceLocation" ma:readOnly="true">
      <xsd:simpleType>
        <xsd:restriction base="dms:Text"/>
      </xsd:simpleType>
    </xsd:element>
    <xsd:element name="MediaLengthInSeconds" ma:index="43"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4a57a1cd-d2cd-4eeb-9433-bca60d63128e" elementFormDefault="qualified">
    <xsd:import namespace="http://schemas.microsoft.com/office/2006/documentManagement/types"/>
    <xsd:import namespace="http://schemas.microsoft.com/office/infopath/2007/PartnerControls"/>
    <xsd:element name="SharedWithUsers" ma:index="33" nillable="true" ma:displayName="Freigegeben für"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34" nillable="true" ma:displayName="Freigegeben für - Details" ma:internalName="SharedWithDetails" ma:readOnly="true">
      <xsd:simpleType>
        <xsd:restriction base="dms:Note">
          <xsd:maxLength value="255"/>
        </xsd:restriction>
      </xsd:simpleType>
    </xsd:element>
    <xsd:element name="TaxCatchAll" ma:index="37" nillable="true" ma:displayName="Taxonomy Catch All Column" ma:hidden="true" ma:list="{4e15b590-c0cf-446d-aa8e-6389e1ab50e2}" ma:internalName="TaxCatchAll" ma:showField="CatchAllData" ma:web="4a57a1cd-d2cd-4eeb-9433-bca60d63128e">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eachers xmlns="c794074b-28af-4b96-a226-7b266e0de16a">
      <UserInfo>
        <DisplayName/>
        <AccountId xsi:nil="true"/>
        <AccountType/>
      </UserInfo>
    </Teachers>
    <Math_Settings xmlns="c794074b-28af-4b96-a226-7b266e0de16a" xsi:nil="true"/>
    <Self_Registration_Enabled xmlns="c794074b-28af-4b96-a226-7b266e0de16a" xsi:nil="true"/>
    <LMS_Mappings xmlns="c794074b-28af-4b96-a226-7b266e0de16a" xsi:nil="true"/>
    <TaxCatchAll xmlns="4a57a1cd-d2cd-4eeb-9433-bca60d63128e" xsi:nil="true"/>
    <FolderType xmlns="c794074b-28af-4b96-a226-7b266e0de16a" xsi:nil="true"/>
    <DefaultSectionNames xmlns="c794074b-28af-4b96-a226-7b266e0de16a" xsi:nil="true"/>
    <AppVersion xmlns="c794074b-28af-4b96-a226-7b266e0de16a" xsi:nil="true"/>
    <IsNotebookLocked xmlns="c794074b-28af-4b96-a226-7b266e0de16a" xsi:nil="true"/>
    <NotebookType xmlns="c794074b-28af-4b96-a226-7b266e0de16a" xsi:nil="true"/>
    <Students xmlns="c794074b-28af-4b96-a226-7b266e0de16a">
      <UserInfo>
        <DisplayName/>
        <AccountId xsi:nil="true"/>
        <AccountType/>
      </UserInfo>
    </Students>
    <Student_Groups xmlns="c794074b-28af-4b96-a226-7b266e0de16a">
      <UserInfo>
        <DisplayName/>
        <AccountId xsi:nil="true"/>
        <AccountType/>
      </UserInfo>
    </Student_Groups>
    <lcf76f155ced4ddcb4097134ff3c332f xmlns="c794074b-28af-4b96-a226-7b266e0de16a">
      <Terms xmlns="http://schemas.microsoft.com/office/infopath/2007/PartnerControls"/>
    </lcf76f155ced4ddcb4097134ff3c332f>
    <Templates xmlns="c794074b-28af-4b96-a226-7b266e0de16a" xsi:nil="true"/>
    <Is_Collaboration_Space_Locked xmlns="c794074b-28af-4b96-a226-7b266e0de16a" xsi:nil="true"/>
    <Teams_Channel_Section_Location xmlns="c794074b-28af-4b96-a226-7b266e0de16a" xsi:nil="true"/>
    <Owner xmlns="c794074b-28af-4b96-a226-7b266e0de16a">
      <UserInfo>
        <DisplayName/>
        <AccountId xsi:nil="true"/>
        <AccountType/>
      </UserInfo>
    </Owner>
    <Distribution_Groups xmlns="c794074b-28af-4b96-a226-7b266e0de16a" xsi:nil="true"/>
    <Has_Teacher_Only_SectionGroup xmlns="c794074b-28af-4b96-a226-7b266e0de16a" xsi:nil="true"/>
    <Invited_Teachers xmlns="c794074b-28af-4b96-a226-7b266e0de16a" xsi:nil="true"/>
    <CultureName xmlns="c794074b-28af-4b96-a226-7b266e0de16a" xsi:nil="true"/>
    <TeamsChannelId xmlns="c794074b-28af-4b96-a226-7b266e0de16a" xsi:nil="true"/>
    <Invited_Students xmlns="c794074b-28af-4b96-a226-7b266e0de16a" xsi:nil="true"/>
  </documentManagement>
</p:properties>
</file>

<file path=customXml/itemProps1.xml><?xml version="1.0" encoding="utf-8"?>
<ds:datastoreItem xmlns:ds="http://schemas.openxmlformats.org/officeDocument/2006/customXml" ds:itemID="{F72BD1A4-1D74-4C45-B36B-D370C7A5EA46}"/>
</file>

<file path=customXml/itemProps2.xml><?xml version="1.0" encoding="utf-8"?>
<ds:datastoreItem xmlns:ds="http://schemas.openxmlformats.org/officeDocument/2006/customXml" ds:itemID="{03CE1D30-71CF-433B-AF2A-10E17BC83B21}"/>
</file>

<file path=customXml/itemProps3.xml><?xml version="1.0" encoding="utf-8"?>
<ds:datastoreItem xmlns:ds="http://schemas.openxmlformats.org/officeDocument/2006/customXml" ds:itemID="{67351226-27E1-4B46-8B35-B8EEE8A095B3}"/>
</file>

<file path=docProps/app.xml><?xml version="1.0" encoding="utf-8"?>
<Properties xmlns="http://schemas.openxmlformats.org/officeDocument/2006/extended-properties" xmlns:vt="http://schemas.openxmlformats.org/officeDocument/2006/docPropsVTypes">
  <TotalTime>0</TotalTime>
  <Words>2618</Words>
  <Application>Microsoft Office PowerPoint</Application>
  <PresentationFormat>Breitbild</PresentationFormat>
  <Paragraphs>679</Paragraphs>
  <Slides>60</Slides>
  <Notes>0</Notes>
  <HiddenSlides>0</HiddenSlides>
  <MMClips>0</MMClips>
  <ScaleCrop>false</ScaleCrop>
  <HeadingPairs>
    <vt:vector size="8" baseType="variant">
      <vt:variant>
        <vt:lpstr>Verwendete Schriftarten</vt:lpstr>
      </vt:variant>
      <vt:variant>
        <vt:i4>7</vt:i4>
      </vt:variant>
      <vt:variant>
        <vt:lpstr>Design</vt:lpstr>
      </vt:variant>
      <vt:variant>
        <vt:i4>1</vt:i4>
      </vt:variant>
      <vt:variant>
        <vt:lpstr>Eingebettete OLE-Server</vt:lpstr>
      </vt:variant>
      <vt:variant>
        <vt:i4>1</vt:i4>
      </vt:variant>
      <vt:variant>
        <vt:lpstr>Folientitel</vt:lpstr>
      </vt:variant>
      <vt:variant>
        <vt:i4>60</vt:i4>
      </vt:variant>
    </vt:vector>
  </HeadingPairs>
  <TitlesOfParts>
    <vt:vector size="69" baseType="lpstr">
      <vt:lpstr>Arial</vt:lpstr>
      <vt:lpstr>Calibri</vt:lpstr>
      <vt:lpstr>Calibri Light</vt:lpstr>
      <vt:lpstr>Courier New</vt:lpstr>
      <vt:lpstr>Source Sans Pro</vt:lpstr>
      <vt:lpstr>Symbol</vt:lpstr>
      <vt:lpstr>Wingdings</vt:lpstr>
      <vt:lpstr>Office</vt:lpstr>
      <vt:lpstr>Worksheet</vt:lpstr>
      <vt:lpstr>Anforderungsanalyse</vt:lpstr>
      <vt:lpstr>Anforderungsanalyse / UML</vt:lpstr>
      <vt:lpstr>Anforderungsanalyse / UML</vt:lpstr>
      <vt:lpstr>Anforderungsanalyse / UML</vt:lpstr>
      <vt:lpstr>Was sind Anforderungen?</vt:lpstr>
      <vt:lpstr>Was sind Anforderungen?</vt:lpstr>
      <vt:lpstr>Was sind Anforderungen?</vt:lpstr>
      <vt:lpstr>Was sind Anforderungen?</vt:lpstr>
      <vt:lpstr>Was sind Anforderungen?</vt:lpstr>
      <vt:lpstr>Was sind Anforderungen?</vt:lpstr>
      <vt:lpstr>Was sind Anforderungen?</vt:lpstr>
      <vt:lpstr>Was ist Anforderungsmanagement?</vt:lpstr>
      <vt:lpstr>Was ist Anforderungsmanagement?</vt:lpstr>
      <vt:lpstr>Was ist Anforderungsmanagement?</vt:lpstr>
      <vt:lpstr>Was ist Anforderungsmanagement?</vt:lpstr>
      <vt:lpstr>Was ist Anforderungsmanagement?</vt:lpstr>
      <vt:lpstr>Was ist Anforderungsmanagement?</vt:lpstr>
      <vt:lpstr>Was ist Anforderungsmanagement?</vt:lpstr>
      <vt:lpstr>Was ist Anforderungsmanagement?</vt:lpstr>
      <vt:lpstr>Was ist Anforderungsmanagement?</vt:lpstr>
      <vt:lpstr>Was ist Anforderungsmanagement?</vt:lpstr>
      <vt:lpstr>Was ist Anforderungsmanagement?</vt:lpstr>
      <vt:lpstr>Was ist Anforderungsmanagement?</vt:lpstr>
      <vt:lpstr>Was ist Anforderungsmanagement?</vt:lpstr>
      <vt:lpstr>UML</vt:lpstr>
      <vt:lpstr>UML</vt:lpstr>
      <vt:lpstr>UML</vt:lpstr>
      <vt:lpstr>UML</vt:lpstr>
      <vt:lpstr>UML</vt:lpstr>
      <vt:lpstr>UML</vt:lpstr>
      <vt:lpstr>UML</vt:lpstr>
      <vt:lpstr>UML</vt:lpstr>
      <vt:lpstr>UML</vt:lpstr>
      <vt:lpstr>UML</vt:lpstr>
      <vt:lpstr>UML</vt:lpstr>
      <vt:lpstr>UML</vt:lpstr>
      <vt:lpstr>UML</vt:lpstr>
      <vt:lpstr>UML</vt:lpstr>
      <vt:lpstr>UML</vt:lpstr>
      <vt:lpstr>UML</vt:lpstr>
      <vt:lpstr>UML</vt:lpstr>
      <vt:lpstr>UML</vt:lpstr>
      <vt:lpstr>UML</vt:lpstr>
      <vt:lpstr>UML</vt:lpstr>
      <vt:lpstr>UML</vt:lpstr>
      <vt:lpstr>UML</vt:lpstr>
      <vt:lpstr>UML</vt:lpstr>
      <vt:lpstr>UML</vt:lpstr>
      <vt:lpstr>UML</vt:lpstr>
      <vt:lpstr>UML</vt:lpstr>
      <vt:lpstr>UML</vt:lpstr>
      <vt:lpstr>UML</vt:lpstr>
      <vt:lpstr>UML</vt:lpstr>
      <vt:lpstr>UML</vt:lpstr>
      <vt:lpstr>UML</vt:lpstr>
      <vt:lpstr>UML</vt:lpstr>
      <vt:lpstr>UML</vt:lpstr>
      <vt:lpstr>UML</vt:lpstr>
      <vt:lpstr>UML</vt:lpstr>
      <vt:lpstr>UML</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Zoltan Schaaf</dc:creator>
  <cp:lastModifiedBy>Zoltan Schaaf</cp:lastModifiedBy>
  <cp:revision>111</cp:revision>
  <dcterms:created xsi:type="dcterms:W3CDTF">2022-06-12T19:51:37Z</dcterms:created>
  <dcterms:modified xsi:type="dcterms:W3CDTF">2024-08-06T07:31:21Z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0x0101005FC4DDD67019D945AA171B837326AC70</vt:lpwstr>
  </property>
</Properties>
</file>